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56" r:id="rId2"/>
    <p:sldId id="257" r:id="rId3"/>
    <p:sldId id="258" r:id="rId4"/>
    <p:sldId id="303" r:id="rId5"/>
    <p:sldId id="286" r:id="rId6"/>
    <p:sldId id="304" r:id="rId7"/>
    <p:sldId id="306" r:id="rId8"/>
    <p:sldId id="307" r:id="rId9"/>
    <p:sldId id="308" r:id="rId10"/>
    <p:sldId id="292" r:id="rId11"/>
    <p:sldId id="295" r:id="rId12"/>
    <p:sldId id="321" r:id="rId13"/>
    <p:sldId id="297" r:id="rId14"/>
    <p:sldId id="310" r:id="rId15"/>
    <p:sldId id="311" r:id="rId16"/>
    <p:sldId id="314" r:id="rId17"/>
    <p:sldId id="317" r:id="rId18"/>
    <p:sldId id="318" r:id="rId19"/>
    <p:sldId id="320" r:id="rId20"/>
    <p:sldId id="319" r:id="rId21"/>
    <p:sldId id="322" r:id="rId22"/>
    <p:sldId id="299" r:id="rId23"/>
    <p:sldId id="300" r:id="rId24"/>
    <p:sldId id="302" r:id="rId25"/>
    <p:sldId id="323" r:id="rId26"/>
    <p:sldId id="324" r:id="rId27"/>
  </p:sldIdLst>
  <p:sldSz cx="9144000" cy="6858000" type="screen4x3"/>
  <p:notesSz cx="68199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65" autoAdjust="0"/>
    <p:restoredTop sz="73968" autoAdjust="0"/>
  </p:normalViewPr>
  <p:slideViewPr>
    <p:cSldViewPr snapToGrid="0">
      <p:cViewPr varScale="1">
        <p:scale>
          <a:sx n="80" d="100"/>
          <a:sy n="80" d="100"/>
        </p:scale>
        <p:origin x="-59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57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6570"/>
          </a:xfrm>
          <a:prstGeom prst="rect">
            <a:avLst/>
          </a:prstGeom>
        </p:spPr>
        <p:txBody>
          <a:bodyPr vert="horz" lIns="91440" tIns="45720" rIns="91440" bIns="45720" rtlCol="0"/>
          <a:lstStyle>
            <a:lvl1pPr algn="r">
              <a:defRPr sz="1200"/>
            </a:lvl1pPr>
          </a:lstStyle>
          <a:p>
            <a:fld id="{949F642B-05C0-46F4-8BCA-471E0520024C}" type="datetimeFigureOut">
              <a:rPr lang="en-GB" smtClean="0"/>
              <a:t>22/06/2016</a:t>
            </a:fld>
            <a:endParaRPr lang="en-GB"/>
          </a:p>
        </p:txBody>
      </p:sp>
      <p:sp>
        <p:nvSpPr>
          <p:cNvPr id="4" name="Footer Placeholder 3"/>
          <p:cNvSpPr>
            <a:spLocks noGrp="1"/>
          </p:cNvSpPr>
          <p:nvPr>
            <p:ph type="ftr" sz="quarter" idx="2"/>
          </p:nvPr>
        </p:nvSpPr>
        <p:spPr>
          <a:xfrm>
            <a:off x="0" y="9433106"/>
            <a:ext cx="2955290"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33106"/>
            <a:ext cx="2955290" cy="496570"/>
          </a:xfrm>
          <a:prstGeom prst="rect">
            <a:avLst/>
          </a:prstGeom>
        </p:spPr>
        <p:txBody>
          <a:bodyPr vert="horz" lIns="91440" tIns="45720" rIns="91440" bIns="45720" rtlCol="0" anchor="b"/>
          <a:lstStyle>
            <a:lvl1pPr algn="r">
              <a:defRPr sz="1200"/>
            </a:lvl1pPr>
          </a:lstStyle>
          <a:p>
            <a:fld id="{C0B59B77-3026-49D5-897F-2C962C0F4849}" type="slidenum">
              <a:rPr lang="en-GB" smtClean="0"/>
              <a:t>‹#›</a:t>
            </a:fld>
            <a:endParaRPr lang="en-GB"/>
          </a:p>
        </p:txBody>
      </p:sp>
    </p:spTree>
    <p:extLst>
      <p:ext uri="{BB962C8B-B14F-4D97-AF65-F5344CB8AC3E}">
        <p14:creationId xmlns:p14="http://schemas.microsoft.com/office/powerpoint/2010/main" val="1588500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8295"/>
          </a:xfrm>
          <a:prstGeom prst="rect">
            <a:avLst/>
          </a:prstGeom>
        </p:spPr>
        <p:txBody>
          <a:bodyPr vert="horz" lIns="91440" tIns="45720" rIns="91440" bIns="45720" rtlCol="0"/>
          <a:lstStyle>
            <a:lvl1pPr algn="r">
              <a:defRPr sz="1200"/>
            </a:lvl1pPr>
          </a:lstStyle>
          <a:p>
            <a:fld id="{DE00598B-CC28-4798-B069-6462230DC618}" type="datetimeFigureOut">
              <a:rPr lang="en-GB" smtClean="0"/>
              <a:pPr/>
              <a:t>22/06/2016</a:t>
            </a:fld>
            <a:endParaRPr lang="en-GB"/>
          </a:p>
        </p:txBody>
      </p:sp>
      <p:sp>
        <p:nvSpPr>
          <p:cNvPr id="4" name="Slide Image Placeholder 3"/>
          <p:cNvSpPr>
            <a:spLocks noGrp="1" noRot="1" noChangeAspect="1"/>
          </p:cNvSpPr>
          <p:nvPr>
            <p:ph type="sldImg" idx="2"/>
          </p:nvPr>
        </p:nvSpPr>
        <p:spPr>
          <a:xfrm>
            <a:off x="1176338"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9486"/>
            <a:ext cx="545592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55290"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33107"/>
            <a:ext cx="2955290" cy="498294"/>
          </a:xfrm>
          <a:prstGeom prst="rect">
            <a:avLst/>
          </a:prstGeom>
        </p:spPr>
        <p:txBody>
          <a:bodyPr vert="horz" lIns="91440" tIns="45720" rIns="91440" bIns="45720" rtlCol="0" anchor="b"/>
          <a:lstStyle>
            <a:lvl1pPr algn="r">
              <a:defRPr sz="1200"/>
            </a:lvl1pPr>
          </a:lstStyle>
          <a:p>
            <a:fld id="{1A007092-68B7-4682-BCF2-146F2AD77309}" type="slidenum">
              <a:rPr lang="en-GB" smtClean="0"/>
              <a:pPr/>
              <a:t>‹#›</a:t>
            </a:fld>
            <a:endParaRPr lang="en-GB"/>
          </a:p>
        </p:txBody>
      </p:sp>
    </p:spTree>
    <p:extLst>
      <p:ext uri="{BB962C8B-B14F-4D97-AF65-F5344CB8AC3E}">
        <p14:creationId xmlns:p14="http://schemas.microsoft.com/office/powerpoint/2010/main" val="138964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1</a:t>
            </a:fld>
            <a:endParaRPr lang="en-GB"/>
          </a:p>
        </p:txBody>
      </p:sp>
    </p:spTree>
    <p:extLst>
      <p:ext uri="{BB962C8B-B14F-4D97-AF65-F5344CB8AC3E}">
        <p14:creationId xmlns:p14="http://schemas.microsoft.com/office/powerpoint/2010/main" val="131840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10</a:t>
            </a:fld>
            <a:endParaRPr lang="en-GB"/>
          </a:p>
        </p:txBody>
      </p:sp>
    </p:spTree>
    <p:extLst>
      <p:ext uri="{BB962C8B-B14F-4D97-AF65-F5344CB8AC3E}">
        <p14:creationId xmlns:p14="http://schemas.microsoft.com/office/powerpoint/2010/main" val="400992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Relevance of the research question</a:t>
            </a:r>
          </a:p>
          <a:p>
            <a:pPr lvl="1"/>
            <a:r>
              <a:rPr lang="en-GB" dirty="0" smtClean="0"/>
              <a:t>Asking patients what healthcare topic is important to them may lead to studies that are more meaningful to them, may enjoy better patient engagement and recruitment, and more interest in the results.</a:t>
            </a:r>
          </a:p>
          <a:p>
            <a:pPr lvl="1"/>
            <a:endParaRPr lang="en-GB" dirty="0" smtClean="0"/>
          </a:p>
          <a:p>
            <a:r>
              <a:rPr lang="en-GB" dirty="0" smtClean="0"/>
              <a:t>Study design </a:t>
            </a:r>
          </a:p>
          <a:p>
            <a:pPr lvl="1"/>
            <a:r>
              <a:rPr lang="en-GB" dirty="0" smtClean="0"/>
              <a:t>Getting participants’ perspectives of the study may improve the study design, for example by forming a better consent and recruitment process or more acceptable series of study visits for participants.</a:t>
            </a:r>
          </a:p>
          <a:p>
            <a:endParaRPr lang="en-GB" dirty="0" smtClean="0"/>
          </a:p>
          <a:p>
            <a:r>
              <a:rPr lang="en-GB" dirty="0" smtClean="0"/>
              <a:t>Implementation and impact</a:t>
            </a:r>
          </a:p>
          <a:p>
            <a:pPr lvl="1"/>
            <a:r>
              <a:rPr lang="en-GB" dirty="0" smtClean="0"/>
              <a:t>Stronger public and patient involvement throughout a piece of research may lead to wider dissemination of the results and greater impact through patient groups and charities.</a:t>
            </a:r>
          </a:p>
          <a:p>
            <a:endParaRPr lang="en-GB" dirty="0" smtClean="0"/>
          </a:p>
          <a:p>
            <a:r>
              <a:rPr lang="en-GB" dirty="0" smtClean="0"/>
              <a:t>Improving study delivery. The NIHR network involves PCPIE to assist study delivery in centres. Positive examples of its impact include:</a:t>
            </a:r>
          </a:p>
          <a:p>
            <a:endParaRPr lang="en-GB" dirty="0" smtClean="0"/>
          </a:p>
          <a:p>
            <a:pPr lvl="1">
              <a:lnSpc>
                <a:spcPct val="100000"/>
              </a:lnSpc>
              <a:buFont typeface="Arial" charset="0"/>
              <a:buChar char="•"/>
              <a:defRPr/>
            </a:pPr>
            <a:r>
              <a:rPr lang="en-GB" altLang="en-US" sz="1600" dirty="0" smtClean="0">
                <a:cs typeface="Arial" charset="0"/>
              </a:rPr>
              <a:t>A dialogue between the Respiratory Specialty and the Cystic Fibrosis Trust opened up new avenues for patients with Cystic Fibrosis to find out about relevant studies on the NIHR Portfolio.</a:t>
            </a:r>
          </a:p>
          <a:p>
            <a:pPr lvl="1">
              <a:lnSpc>
                <a:spcPct val="100000"/>
              </a:lnSpc>
              <a:buFont typeface="Arial" charset="0"/>
              <a:buChar char="•"/>
              <a:defRPr/>
            </a:pPr>
            <a:endParaRPr lang="en-GB" altLang="en-US" sz="1600" dirty="0" smtClean="0">
              <a:cs typeface="Arial" charset="0"/>
            </a:endParaRPr>
          </a:p>
          <a:p>
            <a:pPr lvl="1">
              <a:lnSpc>
                <a:spcPct val="100000"/>
              </a:lnSpc>
              <a:buFont typeface="Arial" charset="0"/>
              <a:buChar char="•"/>
              <a:defRPr/>
            </a:pPr>
            <a:r>
              <a:rPr lang="en-GB" altLang="en-US" sz="1600" dirty="0" smtClean="0">
                <a:cs typeface="Arial" charset="0"/>
              </a:rPr>
              <a:t>The </a:t>
            </a:r>
            <a:r>
              <a:rPr lang="en-GB" altLang="en-US" sz="1600" dirty="0" err="1" smtClean="0">
                <a:cs typeface="Arial" charset="0"/>
              </a:rPr>
              <a:t>Hepatology</a:t>
            </a:r>
            <a:r>
              <a:rPr lang="en-GB" altLang="en-US" sz="1600" dirty="0" smtClean="0">
                <a:cs typeface="Arial" charset="0"/>
              </a:rPr>
              <a:t> specialty has reported that 30% of patients recruited into a genetics study first heard about the study via the PBC Foundation website and newsletter.</a:t>
            </a:r>
          </a:p>
          <a:p>
            <a:pPr lvl="1">
              <a:lnSpc>
                <a:spcPct val="100000"/>
              </a:lnSpc>
              <a:buFont typeface="Arial" charset="0"/>
              <a:buChar char="•"/>
              <a:defRPr/>
            </a:pPr>
            <a:endParaRPr lang="en-GB" altLang="en-US" sz="1600" dirty="0" smtClean="0">
              <a:cs typeface="Arial" charset="0"/>
            </a:endParaRPr>
          </a:p>
          <a:p>
            <a:pPr lvl="1">
              <a:lnSpc>
                <a:spcPct val="100000"/>
              </a:lnSpc>
              <a:buFont typeface="Arial" charset="0"/>
              <a:buChar char="•"/>
              <a:defRPr/>
            </a:pPr>
            <a:r>
              <a:rPr lang="en-GB" altLang="en-US" sz="1600" dirty="0" smtClean="0">
                <a:cs typeface="Arial" charset="0"/>
              </a:rPr>
              <a:t>Regional patient and carer focus groups set up by local research networks helped to identify solutions to barriers faced during an Alzheimer’s disease study.  Suggestions made by the focus groups, such as promoting the study more effectively in primary care, were implemented and a marked increase in recruitment was seen. </a:t>
            </a:r>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11</a:t>
            </a:fld>
            <a:endParaRPr lang="en-GB"/>
          </a:p>
        </p:txBody>
      </p:sp>
    </p:spTree>
    <p:extLst>
      <p:ext uri="{BB962C8B-B14F-4D97-AF65-F5344CB8AC3E}">
        <p14:creationId xmlns:p14="http://schemas.microsoft.com/office/powerpoint/2010/main" val="65078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benefits for researchers:</a:t>
            </a:r>
          </a:p>
          <a:p>
            <a:endParaRPr lang="en-GB" dirty="0" smtClean="0"/>
          </a:p>
          <a:p>
            <a:pPr lvl="1"/>
            <a:r>
              <a:rPr lang="en-GB" dirty="0" smtClean="0"/>
              <a:t>Demonstrates to funders and commissioners that the topic is important and relevant to end users of research and that they have been involved in the design of the research</a:t>
            </a:r>
            <a:br>
              <a:rPr lang="en-GB" dirty="0" smtClean="0"/>
            </a:br>
            <a:endParaRPr lang="en-GB" dirty="0" smtClean="0"/>
          </a:p>
          <a:p>
            <a:pPr lvl="1"/>
            <a:r>
              <a:rPr lang="en-GB" dirty="0" smtClean="0"/>
              <a:t>Identifies areas that might have ethical considerations and can advise on solutions</a:t>
            </a:r>
            <a:br>
              <a:rPr lang="en-GB" dirty="0" smtClean="0"/>
            </a:br>
            <a:endParaRPr lang="en-GB" dirty="0" smtClean="0"/>
          </a:p>
          <a:p>
            <a:pPr lvl="1"/>
            <a:r>
              <a:rPr lang="en-GB" dirty="0" smtClean="0"/>
              <a:t>Suggests ways that people can be meaningfully involved in the various stages of research</a:t>
            </a:r>
            <a:br>
              <a:rPr lang="en-GB" dirty="0" smtClean="0"/>
            </a:br>
            <a:endParaRPr lang="en-GB" dirty="0" smtClean="0"/>
          </a:p>
          <a:p>
            <a:pPr lvl="1"/>
            <a:r>
              <a:rPr lang="en-GB" dirty="0" smtClean="0"/>
              <a:t>Can help with recruitment and informed consent</a:t>
            </a:r>
          </a:p>
          <a:p>
            <a:pPr lvl="1"/>
            <a:endParaRPr lang="en-GB" dirty="0" smtClean="0"/>
          </a:p>
          <a:p>
            <a:pPr lvl="1"/>
            <a:r>
              <a:rPr lang="en-GB" dirty="0" smtClean="0"/>
              <a:t>NOTE:</a:t>
            </a:r>
            <a:r>
              <a:rPr lang="en-GB" baseline="0" dirty="0" smtClean="0"/>
              <a:t> there is increasing interest in assessing the impact of PCPIE on research projects more formally e.g. through the framework proposed by the </a:t>
            </a:r>
            <a:r>
              <a:rPr lang="en-GB" baseline="0" dirty="0" err="1" smtClean="0"/>
              <a:t>PiAF</a:t>
            </a:r>
            <a:r>
              <a:rPr lang="en-GB" baseline="0" dirty="0" smtClean="0"/>
              <a:t> group (Public Impact Assessment Framework)</a:t>
            </a:r>
            <a:endParaRPr lang="en-GB" dirty="0" smtClean="0"/>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12</a:t>
            </a:fld>
            <a:endParaRPr lang="en-GB"/>
          </a:p>
        </p:txBody>
      </p:sp>
    </p:spTree>
    <p:extLst>
      <p:ext uri="{BB962C8B-B14F-4D97-AF65-F5344CB8AC3E}">
        <p14:creationId xmlns:p14="http://schemas.microsoft.com/office/powerpoint/2010/main" val="340075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13</a:t>
            </a:fld>
            <a:endParaRPr lang="en-GB"/>
          </a:p>
        </p:txBody>
      </p:sp>
    </p:spTree>
    <p:extLst>
      <p:ext uri="{BB962C8B-B14F-4D97-AF65-F5344CB8AC3E}">
        <p14:creationId xmlns:p14="http://schemas.microsoft.com/office/powerpoint/2010/main" val="21406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14</a:t>
            </a:fld>
            <a:endParaRPr lang="en-GB"/>
          </a:p>
        </p:txBody>
      </p:sp>
    </p:spTree>
    <p:extLst>
      <p:ext uri="{BB962C8B-B14F-4D97-AF65-F5344CB8AC3E}">
        <p14:creationId xmlns:p14="http://schemas.microsoft.com/office/powerpoint/2010/main" val="165760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review the external</a:t>
            </a:r>
            <a:r>
              <a:rPr lang="en-GB" baseline="0" dirty="0" smtClean="0"/>
              <a:t> advisors were:</a:t>
            </a:r>
          </a:p>
          <a:p>
            <a:pPr marL="0" indent="0" fontAlgn="auto">
              <a:spcAft>
                <a:spcPts val="0"/>
              </a:spcAft>
              <a:buFont typeface="Arial" pitchFamily="-106" charset="0"/>
              <a:buNone/>
              <a:defRPr/>
            </a:pPr>
            <a:endParaRPr lang="en-GB" sz="300" b="1" dirty="0" smtClean="0">
              <a:ea typeface="ＭＳ Ｐゴシック" pitchFamily="-106" charset="-128"/>
              <a:cs typeface="ＭＳ Ｐゴシック" pitchFamily="-106" charset="-128"/>
            </a:endParaRPr>
          </a:p>
          <a:p>
            <a:pPr marL="0" indent="0">
              <a:buFont typeface="Arial"/>
              <a:buChar char="•"/>
              <a:defRPr/>
            </a:pPr>
            <a:r>
              <a:rPr lang="en-GB" sz="1200" dirty="0" smtClean="0">
                <a:ea typeface="ＭＳ Ｐゴシック" pitchFamily="-106" charset="-128"/>
                <a:cs typeface="ＭＳ Ｐゴシック" pitchFamily="-106" charset="-128"/>
              </a:rPr>
              <a:t>  Council of Heads of Medical Schools</a:t>
            </a:r>
          </a:p>
          <a:p>
            <a:pPr marL="0" indent="0">
              <a:buFont typeface="Arial"/>
              <a:buChar char="•"/>
              <a:defRPr/>
            </a:pPr>
            <a:r>
              <a:rPr lang="en-GB" sz="1200" dirty="0" smtClean="0">
                <a:ea typeface="ＭＳ Ｐゴシック" pitchFamily="-106" charset="-128"/>
                <a:cs typeface="ＭＳ Ｐゴシック" pitchFamily="-106" charset="-128"/>
              </a:rPr>
              <a:t>  Universities UK</a:t>
            </a:r>
          </a:p>
          <a:p>
            <a:pPr marL="0" indent="0">
              <a:buFont typeface="Arial"/>
              <a:buChar char="•"/>
              <a:defRPr/>
            </a:pPr>
            <a:r>
              <a:rPr lang="en-GB" sz="1200" dirty="0" smtClean="0">
                <a:ea typeface="ＭＳ Ｐゴシック" pitchFamily="-106" charset="-128"/>
                <a:cs typeface="ＭＳ Ｐゴシック" pitchFamily="-106" charset="-128"/>
              </a:rPr>
              <a:t>  Medical Research Council</a:t>
            </a:r>
          </a:p>
          <a:p>
            <a:pPr marL="0" indent="0">
              <a:buFont typeface="Arial"/>
              <a:buChar char="•"/>
              <a:defRPr/>
            </a:pPr>
            <a:r>
              <a:rPr lang="en-GB" sz="1200" dirty="0" smtClean="0">
                <a:ea typeface="ＭＳ Ｐゴシック" pitchFamily="-106" charset="-128"/>
                <a:cs typeface="ＭＳ Ｐゴシック" pitchFamily="-106" charset="-128"/>
              </a:rPr>
              <a:t>  </a:t>
            </a:r>
            <a:r>
              <a:rPr lang="en-GB" sz="1200" dirty="0" err="1" smtClean="0">
                <a:ea typeface="ＭＳ Ｐゴシック" pitchFamily="-106" charset="-128"/>
                <a:cs typeface="ＭＳ Ｐゴシック" pitchFamily="-106" charset="-128"/>
              </a:rPr>
              <a:t>Wellcome</a:t>
            </a:r>
            <a:r>
              <a:rPr lang="en-GB" sz="1200" dirty="0" smtClean="0">
                <a:ea typeface="ＭＳ Ｐゴシック" pitchFamily="-106" charset="-128"/>
                <a:cs typeface="ＭＳ Ｐゴシック" pitchFamily="-106" charset="-128"/>
              </a:rPr>
              <a:t> Trust</a:t>
            </a:r>
          </a:p>
          <a:p>
            <a:pPr marL="0" indent="0">
              <a:buFont typeface="Arial"/>
              <a:buChar char="•"/>
              <a:defRPr/>
            </a:pPr>
            <a:r>
              <a:rPr lang="en-GB" sz="1200" dirty="0" smtClean="0">
                <a:ea typeface="ＭＳ Ｐゴシック" pitchFamily="-106" charset="-128"/>
                <a:cs typeface="ＭＳ Ｐゴシック" pitchFamily="-106" charset="-128"/>
              </a:rPr>
              <a:t>  Department of Health</a:t>
            </a:r>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15</a:t>
            </a:fld>
            <a:endParaRPr lang="en-GB"/>
          </a:p>
        </p:txBody>
      </p:sp>
    </p:spTree>
    <p:extLst>
      <p:ext uri="{BB962C8B-B14F-4D97-AF65-F5344CB8AC3E}">
        <p14:creationId xmlns:p14="http://schemas.microsoft.com/office/powerpoint/2010/main" val="293457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a typeface="ＭＳ Ｐゴシック" panose="020B0600070205080204" pitchFamily="34" charset="-128"/>
              </a:rPr>
              <a:t>NIAA</a:t>
            </a:r>
            <a:r>
              <a:rPr lang="en-GB" sz="1200" baseline="0" dirty="0" smtClean="0">
                <a:ea typeface="ＭＳ Ｐゴシック" panose="020B0600070205080204" pitchFamily="34" charset="-128"/>
              </a:rPr>
              <a:t> successes so far:</a:t>
            </a:r>
          </a:p>
          <a:p>
            <a:pPr>
              <a:spcAft>
                <a:spcPts val="2400"/>
              </a:spcAft>
            </a:pPr>
            <a:r>
              <a:rPr lang="en-GB" altLang="en-US" sz="2400" dirty="0" smtClean="0">
                <a:ea typeface="ＭＳ Ｐゴシック" panose="020B0600070205080204" pitchFamily="34" charset="-128"/>
              </a:rPr>
              <a:t>Engagement with NIHR and Department of Health:</a:t>
            </a:r>
          </a:p>
          <a:p>
            <a:pPr marL="342900" lvl="1" indent="0">
              <a:spcAft>
                <a:spcPts val="2400"/>
              </a:spcAft>
              <a:buNone/>
            </a:pPr>
            <a:r>
              <a:rPr lang="en-GB" altLang="en-US" sz="2400" b="1" i="1" dirty="0" smtClean="0">
                <a:ea typeface="ＭＳ Ｐゴシック" panose="020B0600070205080204" pitchFamily="34" charset="-128"/>
              </a:rPr>
              <a:t>NIHR</a:t>
            </a:r>
            <a:r>
              <a:rPr lang="en-GB" altLang="en-US" sz="2400" i="1" dirty="0" smtClean="0">
                <a:ea typeface="ＭＳ Ｐゴシック" panose="020B0600070205080204" pitchFamily="34" charset="-128"/>
              </a:rPr>
              <a:t> </a:t>
            </a:r>
            <a:r>
              <a:rPr lang="en-GB" altLang="en-US" sz="2400" b="1" i="1" dirty="0" smtClean="0">
                <a:ea typeface="ＭＳ Ｐゴシック" panose="020B0600070205080204" pitchFamily="34" charset="-128"/>
              </a:rPr>
              <a:t>Portfolio recognition for NIAA-funded studies</a:t>
            </a:r>
          </a:p>
          <a:p>
            <a:pPr marL="0" indent="0">
              <a:spcAft>
                <a:spcPts val="2400"/>
              </a:spcAft>
            </a:pPr>
            <a:r>
              <a:rPr lang="en-GB" altLang="en-US" sz="2400" dirty="0" smtClean="0">
                <a:ea typeface="ＭＳ Ｐゴシック" panose="020B0600070205080204" pitchFamily="34" charset="-128"/>
              </a:rPr>
              <a:t> Identification of research priorities :</a:t>
            </a:r>
          </a:p>
          <a:p>
            <a:pPr marL="342900" lvl="1" indent="0">
              <a:spcAft>
                <a:spcPts val="2400"/>
              </a:spcAft>
              <a:buNone/>
            </a:pPr>
            <a:r>
              <a:rPr lang="en-GB" altLang="en-US" sz="2400" b="1" i="1" dirty="0" smtClean="0">
                <a:ea typeface="ＭＳ Ｐゴシック" panose="020B0600070205080204" pitchFamily="34" charset="-128"/>
              </a:rPr>
              <a:t>Prioritisation exercises:</a:t>
            </a:r>
            <a:r>
              <a:rPr lang="en-GB" altLang="en-US" sz="2400" i="1" dirty="0" smtClean="0">
                <a:ea typeface="ＭＳ Ｐゴシック" panose="020B0600070205080204" pitchFamily="34" charset="-128"/>
              </a:rPr>
              <a:t> </a:t>
            </a:r>
            <a:r>
              <a:rPr lang="en-GB" altLang="en-US" sz="2400" b="1" i="1" dirty="0" smtClean="0">
                <a:ea typeface="ＭＳ Ｐゴシック" panose="020B0600070205080204" pitchFamily="34" charset="-128"/>
              </a:rPr>
              <a:t>1</a:t>
            </a:r>
            <a:r>
              <a:rPr lang="en-GB" altLang="en-US" sz="2400" b="1" i="1" baseline="30000" dirty="0" smtClean="0">
                <a:ea typeface="ＭＳ Ｐゴシック" panose="020B0600070205080204" pitchFamily="34" charset="-128"/>
              </a:rPr>
              <a:t>st</a:t>
            </a:r>
            <a:r>
              <a:rPr lang="en-GB" altLang="en-US" sz="2400" b="1" i="1" dirty="0" smtClean="0">
                <a:ea typeface="ＭＳ Ｐゴシック" panose="020B0600070205080204" pitchFamily="34" charset="-128"/>
              </a:rPr>
              <a:t> round completed 2011, 2</a:t>
            </a:r>
            <a:r>
              <a:rPr lang="en-GB" altLang="en-US" sz="2400" b="1" i="1" baseline="30000" dirty="0" smtClean="0">
                <a:ea typeface="ＭＳ Ｐゴシック" panose="020B0600070205080204" pitchFamily="34" charset="-128"/>
              </a:rPr>
              <a:t>nd</a:t>
            </a:r>
            <a:r>
              <a:rPr lang="en-GB" altLang="en-US" sz="2400" b="1" i="1" dirty="0" smtClean="0">
                <a:ea typeface="ＭＳ Ｐゴシック" panose="020B0600070205080204" pitchFamily="34" charset="-128"/>
              </a:rPr>
              <a:t> round underway</a:t>
            </a:r>
          </a:p>
          <a:p>
            <a:pPr>
              <a:spcAft>
                <a:spcPts val="2400"/>
              </a:spcAft>
            </a:pPr>
            <a:r>
              <a:rPr lang="en-GB" altLang="en-US" sz="2400" dirty="0" smtClean="0">
                <a:ea typeface="ＭＳ Ｐゴシック" panose="020B0600070205080204" pitchFamily="34" charset="-128"/>
              </a:rPr>
              <a:t>Grant awarding for partners:</a:t>
            </a:r>
          </a:p>
          <a:p>
            <a:pPr marL="342900" lvl="1" indent="0">
              <a:spcAft>
                <a:spcPts val="2400"/>
              </a:spcAft>
              <a:buNone/>
            </a:pPr>
            <a:r>
              <a:rPr lang="en-GB" altLang="en-US" sz="2400" b="1" i="1" dirty="0" smtClean="0">
                <a:ea typeface="ＭＳ Ｐゴシック" panose="020B0600070205080204" pitchFamily="34" charset="-128"/>
              </a:rPr>
              <a:t>£3.4 million (2008-13)</a:t>
            </a:r>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16</a:t>
            </a:fld>
            <a:endParaRPr lang="en-GB"/>
          </a:p>
        </p:txBody>
      </p:sp>
    </p:spTree>
    <p:extLst>
      <p:ext uri="{BB962C8B-B14F-4D97-AF65-F5344CB8AC3E}">
        <p14:creationId xmlns:p14="http://schemas.microsoft.com/office/powerpoint/2010/main" val="1118239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HSR is</a:t>
            </a:r>
            <a:r>
              <a:rPr lang="en-GB" baseline="0" dirty="0" smtClean="0"/>
              <a:t> </a:t>
            </a:r>
            <a:r>
              <a:rPr lang="en-US" sz="1200" dirty="0" smtClean="0">
                <a:ea typeface="ＭＳ Ｐゴシック" pitchFamily="-106" charset="-128"/>
                <a:cs typeface="ＭＳ Ｐゴシック" pitchFamily="-106" charset="-128"/>
              </a:rPr>
              <a:t>research with the aim of improving patient outcomes (safety, effectiveness and experience), and evaluating the </a:t>
            </a:r>
            <a:r>
              <a:rPr lang="en-US" sz="1200" dirty="0" err="1" smtClean="0">
                <a:ea typeface="ＭＳ Ｐゴシック" pitchFamily="-106" charset="-128"/>
                <a:cs typeface="ＭＳ Ｐゴシック" pitchFamily="-106" charset="-128"/>
              </a:rPr>
              <a:t>organisation</a:t>
            </a:r>
            <a:r>
              <a:rPr lang="en-US" sz="1200" dirty="0" smtClean="0">
                <a:ea typeface="ＭＳ Ｐゴシック" pitchFamily="-106" charset="-128"/>
                <a:cs typeface="ＭＳ Ｐゴシック" pitchFamily="-106" charset="-128"/>
              </a:rPr>
              <a:t>, management, finances, and delivery of healthcare. It encompasses clinical epidemiology and clinical trials to demonstrate the effectiveness of interventions (phase III, health technology assessments)</a:t>
            </a:r>
          </a:p>
          <a:p>
            <a:endParaRPr lang="en-US" sz="1200" dirty="0" smtClean="0">
              <a:ea typeface="ＭＳ Ｐゴシック" pitchFamily="-106" charset="-128"/>
            </a:endParaRPr>
          </a:p>
          <a:p>
            <a:pPr>
              <a:lnSpc>
                <a:spcPct val="110000"/>
              </a:lnSpc>
              <a:buFont typeface="Arial"/>
              <a:buChar char="•"/>
              <a:defRPr/>
            </a:pPr>
            <a:r>
              <a:rPr lang="en-US" sz="1200" dirty="0" smtClean="0">
                <a:ea typeface="ＭＳ Ｐゴシック" pitchFamily="-106" charset="-128"/>
                <a:cs typeface="ＭＳ Ｐゴシック" pitchFamily="-106" charset="-128"/>
              </a:rPr>
              <a:t>“Glue” </a:t>
            </a:r>
            <a:r>
              <a:rPr lang="en-US" sz="1200" dirty="0" smtClean="0"/>
              <a:t>between clinical </a:t>
            </a:r>
            <a:r>
              <a:rPr lang="en-US" sz="1200" dirty="0" err="1" smtClean="0"/>
              <a:t>anaesthesia</a:t>
            </a:r>
            <a:r>
              <a:rPr lang="en-US" sz="1200" dirty="0" smtClean="0"/>
              <a:t> and the research agenda (audit and network of engaged clinical researchers) </a:t>
            </a:r>
          </a:p>
          <a:p>
            <a:pPr>
              <a:lnSpc>
                <a:spcPct val="110000"/>
              </a:lnSpc>
              <a:buFont typeface="Arial"/>
              <a:buChar char="•"/>
              <a:defRPr/>
            </a:pPr>
            <a:endParaRPr lang="en-US" sz="1200" dirty="0" smtClean="0">
              <a:ea typeface="ＭＳ Ｐゴシック" pitchFamily="-106" charset="-128"/>
              <a:cs typeface="ＭＳ Ｐゴシック" pitchFamily="-106" charset="-128"/>
            </a:endParaRPr>
          </a:p>
          <a:p>
            <a:pPr>
              <a:lnSpc>
                <a:spcPct val="110000"/>
              </a:lnSpc>
              <a:buFont typeface="Arial"/>
              <a:buChar char="•"/>
              <a:defRPr/>
            </a:pPr>
            <a:r>
              <a:rPr lang="en-US" sz="1200" dirty="0" smtClean="0">
                <a:ea typeface="ＭＳ Ｐゴシック" pitchFamily="-106" charset="-128"/>
                <a:cs typeface="ＭＳ Ｐゴシック" pitchFamily="-106" charset="-128"/>
              </a:rPr>
              <a:t>Filling “translation gaps”, for example between laboratory-based research and trials in humans</a:t>
            </a:r>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17</a:t>
            </a:fld>
            <a:endParaRPr lang="en-GB"/>
          </a:p>
        </p:txBody>
      </p:sp>
    </p:spTree>
    <p:extLst>
      <p:ext uri="{BB962C8B-B14F-4D97-AF65-F5344CB8AC3E}">
        <p14:creationId xmlns:p14="http://schemas.microsoft.com/office/powerpoint/2010/main" val="142953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18</a:t>
            </a:fld>
            <a:endParaRPr lang="en-GB"/>
          </a:p>
        </p:txBody>
      </p:sp>
    </p:spTree>
    <p:extLst>
      <p:ext uri="{BB962C8B-B14F-4D97-AF65-F5344CB8AC3E}">
        <p14:creationId xmlns:p14="http://schemas.microsoft.com/office/powerpoint/2010/main" val="3577572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19</a:t>
            </a:fld>
            <a:endParaRPr lang="en-GB"/>
          </a:p>
        </p:txBody>
      </p:sp>
    </p:spTree>
    <p:extLst>
      <p:ext uri="{BB962C8B-B14F-4D97-AF65-F5344CB8AC3E}">
        <p14:creationId xmlns:p14="http://schemas.microsoft.com/office/powerpoint/2010/main" val="137423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2</a:t>
            </a:fld>
            <a:endParaRPr lang="en-GB"/>
          </a:p>
        </p:txBody>
      </p:sp>
    </p:spTree>
    <p:extLst>
      <p:ext uri="{BB962C8B-B14F-4D97-AF65-F5344CB8AC3E}">
        <p14:creationId xmlns:p14="http://schemas.microsoft.com/office/powerpoint/2010/main" val="3497079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20</a:t>
            </a:fld>
            <a:endParaRPr lang="en-GB"/>
          </a:p>
        </p:txBody>
      </p:sp>
    </p:spTree>
    <p:extLst>
      <p:ext uri="{BB962C8B-B14F-4D97-AF65-F5344CB8AC3E}">
        <p14:creationId xmlns:p14="http://schemas.microsoft.com/office/powerpoint/2010/main" val="100601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is James Lind? 18</a:t>
            </a:r>
            <a:r>
              <a:rPr lang="en-GB" baseline="30000" dirty="0" smtClean="0"/>
              <a:t>th</a:t>
            </a:r>
            <a:r>
              <a:rPr lang="en-GB" dirty="0" smtClean="0"/>
              <a:t> century</a:t>
            </a:r>
            <a:r>
              <a:rPr lang="en-GB" baseline="0" dirty="0" smtClean="0"/>
              <a:t> naval surgeon – discovered cause of scurvy ?1</a:t>
            </a:r>
            <a:r>
              <a:rPr lang="en-GB" baseline="30000" dirty="0" smtClean="0"/>
              <a:t>st</a:t>
            </a:r>
            <a:r>
              <a:rPr lang="en-GB" baseline="0" dirty="0" smtClean="0"/>
              <a:t> clinical trial</a:t>
            </a:r>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21</a:t>
            </a:fld>
            <a:endParaRPr lang="en-GB"/>
          </a:p>
        </p:txBody>
      </p:sp>
    </p:spTree>
    <p:extLst>
      <p:ext uri="{BB962C8B-B14F-4D97-AF65-F5344CB8AC3E}">
        <p14:creationId xmlns:p14="http://schemas.microsoft.com/office/powerpoint/2010/main" val="2457286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22</a:t>
            </a:fld>
            <a:endParaRPr lang="en-GB"/>
          </a:p>
        </p:txBody>
      </p:sp>
    </p:spTree>
    <p:extLst>
      <p:ext uri="{BB962C8B-B14F-4D97-AF65-F5344CB8AC3E}">
        <p14:creationId xmlns:p14="http://schemas.microsoft.com/office/powerpoint/2010/main" val="1386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engaging with patient groups may be challenging in anaesthesia</a:t>
            </a:r>
            <a:r>
              <a:rPr lang="en-GB" baseline="0" dirty="0" smtClean="0"/>
              <a:t> / perioperative research – few chronic disease groups / core database</a:t>
            </a:r>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23</a:t>
            </a:fld>
            <a:endParaRPr lang="en-GB"/>
          </a:p>
        </p:txBody>
      </p:sp>
    </p:spTree>
    <p:extLst>
      <p:ext uri="{BB962C8B-B14F-4D97-AF65-F5344CB8AC3E}">
        <p14:creationId xmlns:p14="http://schemas.microsoft.com/office/powerpoint/2010/main" val="1221532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24</a:t>
            </a:fld>
            <a:endParaRPr lang="en-GB"/>
          </a:p>
        </p:txBody>
      </p:sp>
    </p:spTree>
    <p:extLst>
      <p:ext uri="{BB962C8B-B14F-4D97-AF65-F5344CB8AC3E}">
        <p14:creationId xmlns:p14="http://schemas.microsoft.com/office/powerpoint/2010/main" val="1221737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25</a:t>
            </a:fld>
            <a:endParaRPr lang="en-GB"/>
          </a:p>
        </p:txBody>
      </p:sp>
    </p:spTree>
    <p:extLst>
      <p:ext uri="{BB962C8B-B14F-4D97-AF65-F5344CB8AC3E}">
        <p14:creationId xmlns:p14="http://schemas.microsoft.com/office/powerpoint/2010/main" val="1693415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26</a:t>
            </a:fld>
            <a:endParaRPr lang="en-GB"/>
          </a:p>
        </p:txBody>
      </p:sp>
    </p:spTree>
    <p:extLst>
      <p:ext uri="{BB962C8B-B14F-4D97-AF65-F5344CB8AC3E}">
        <p14:creationId xmlns:p14="http://schemas.microsoft.com/office/powerpoint/2010/main" val="309916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3</a:t>
            </a:fld>
            <a:endParaRPr lang="en-GB"/>
          </a:p>
        </p:txBody>
      </p:sp>
    </p:spTree>
    <p:extLst>
      <p:ext uri="{BB962C8B-B14F-4D97-AF65-F5344CB8AC3E}">
        <p14:creationId xmlns:p14="http://schemas.microsoft.com/office/powerpoint/2010/main" val="403337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also be called PPI (Patient and Public Involvement)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Research being carried out “with” or “by” members of the public, rather than referring to people who participate in trials themselves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4</a:t>
            </a:fld>
            <a:endParaRPr lang="en-GB"/>
          </a:p>
        </p:txBody>
      </p:sp>
    </p:spTree>
    <p:extLst>
      <p:ext uri="{BB962C8B-B14F-4D97-AF65-F5344CB8AC3E}">
        <p14:creationId xmlns:p14="http://schemas.microsoft.com/office/powerpoint/2010/main" val="196067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5</a:t>
            </a:fld>
            <a:endParaRPr lang="en-GB"/>
          </a:p>
        </p:txBody>
      </p:sp>
    </p:spTree>
    <p:extLst>
      <p:ext uri="{BB962C8B-B14F-4D97-AF65-F5344CB8AC3E}">
        <p14:creationId xmlns:p14="http://schemas.microsoft.com/office/powerpoint/2010/main" val="163036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examples in peri-operative care: </a:t>
            </a:r>
          </a:p>
          <a:p>
            <a:pPr marL="285750" indent="-285750">
              <a:buFont typeface="Arial" panose="020B0604020202020204" pitchFamily="34" charset="0"/>
              <a:buChar char="•"/>
            </a:pPr>
            <a:r>
              <a:rPr lang="en-GB" dirty="0" smtClean="0"/>
              <a:t>Shared Decision Making used to explore options for surgical interventions</a:t>
            </a:r>
          </a:p>
          <a:p>
            <a:pPr marL="285750" indent="-285750">
              <a:buFont typeface="Arial" panose="020B0604020202020204" pitchFamily="34" charset="0"/>
              <a:buChar char="•"/>
            </a:pPr>
            <a:r>
              <a:rPr lang="en-GB" dirty="0" smtClean="0"/>
              <a:t>Enhanced Recovery Pathways, where patients are encouraged to be active partners in their recovery from surgery.</a:t>
            </a:r>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6</a:t>
            </a:fld>
            <a:endParaRPr lang="en-GB"/>
          </a:p>
        </p:txBody>
      </p:sp>
    </p:spTree>
    <p:extLst>
      <p:ext uri="{BB962C8B-B14F-4D97-AF65-F5344CB8AC3E}">
        <p14:creationId xmlns:p14="http://schemas.microsoft.com/office/powerpoint/2010/main" val="121599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In line with this, patients are central to the work of the NHS “Research and Development” arm, the National Institute for Health Research (NIHR):</a:t>
            </a:r>
          </a:p>
          <a:p>
            <a:endParaRPr lang="en-GB" dirty="0"/>
          </a:p>
        </p:txBody>
      </p:sp>
      <p:sp>
        <p:nvSpPr>
          <p:cNvPr id="4" name="Slide Number Placeholder 3"/>
          <p:cNvSpPr>
            <a:spLocks noGrp="1"/>
          </p:cNvSpPr>
          <p:nvPr>
            <p:ph type="sldNum" sz="quarter" idx="10"/>
          </p:nvPr>
        </p:nvSpPr>
        <p:spPr/>
        <p:txBody>
          <a:bodyPr/>
          <a:lstStyle/>
          <a:p>
            <a:fld id="{1A007092-68B7-4682-BCF2-146F2AD77309}" type="slidenum">
              <a:rPr lang="en-GB" smtClean="0"/>
              <a:pPr/>
              <a:t>7</a:t>
            </a:fld>
            <a:endParaRPr lang="en-GB"/>
          </a:p>
        </p:txBody>
      </p:sp>
    </p:spTree>
    <p:extLst>
      <p:ext uri="{BB962C8B-B14F-4D97-AF65-F5344CB8AC3E}">
        <p14:creationId xmlns:p14="http://schemas.microsoft.com/office/powerpoint/2010/main" val="42614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8</a:t>
            </a:fld>
            <a:endParaRPr lang="en-GB"/>
          </a:p>
        </p:txBody>
      </p:sp>
    </p:spTree>
    <p:extLst>
      <p:ext uri="{BB962C8B-B14F-4D97-AF65-F5344CB8AC3E}">
        <p14:creationId xmlns:p14="http://schemas.microsoft.com/office/powerpoint/2010/main" val="115712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007092-68B7-4682-BCF2-146F2AD77309}" type="slidenum">
              <a:rPr lang="en-GB" smtClean="0"/>
              <a:pPr/>
              <a:t>9</a:t>
            </a:fld>
            <a:endParaRPr lang="en-GB"/>
          </a:p>
        </p:txBody>
      </p:sp>
    </p:spTree>
    <p:extLst>
      <p:ext uri="{BB962C8B-B14F-4D97-AF65-F5344CB8AC3E}">
        <p14:creationId xmlns:p14="http://schemas.microsoft.com/office/powerpoint/2010/main" val="188438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96171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212709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407252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288BAC-2B74-4399-BAF1-B45F1F9A7D39}" type="slidenum">
              <a:rPr lang="en-GB" smtClean="0"/>
              <a:pPr/>
              <a:t>‹#›</a:t>
            </a:fld>
            <a:endParaRPr lang="en-GB"/>
          </a:p>
        </p:txBody>
      </p:sp>
      <p:pic>
        <p:nvPicPr>
          <p:cNvPr id="7" name="Picture 6" descr="hsrc_header_v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4345" b="29145"/>
          <a:stretch/>
        </p:blipFill>
        <p:spPr bwMode="auto">
          <a:xfrm>
            <a:off x="7366000" y="6228822"/>
            <a:ext cx="1676400" cy="54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1700" y="6251890"/>
            <a:ext cx="2603500" cy="520386"/>
          </a:xfrm>
          <a:prstGeom prst="rect">
            <a:avLst/>
          </a:prstGeom>
        </p:spPr>
      </p:pic>
    </p:spTree>
    <p:extLst>
      <p:ext uri="{BB962C8B-B14F-4D97-AF65-F5344CB8AC3E}">
        <p14:creationId xmlns:p14="http://schemas.microsoft.com/office/powerpoint/2010/main" val="13682200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136386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298902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45419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182887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185762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88195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127AE-F042-4097-8967-A3297FBB8D4B}" type="datetimeFigureOut">
              <a:rPr lang="en-GB" smtClean="0"/>
              <a:pPr/>
              <a:t>22/06/2016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88BAC-2B74-4399-BAF1-B45F1F9A7D39}" type="slidenum">
              <a:rPr lang="en-GB" smtClean="0"/>
              <a:pPr/>
              <a:t>‹#›</a:t>
            </a:fld>
            <a:endParaRPr lang="en-GB"/>
          </a:p>
        </p:txBody>
      </p:sp>
    </p:spTree>
    <p:extLst>
      <p:ext uri="{BB962C8B-B14F-4D97-AF65-F5344CB8AC3E}">
        <p14:creationId xmlns:p14="http://schemas.microsoft.com/office/powerpoint/2010/main" val="408789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7127AE-F042-4097-8967-A3297FBB8D4B}" type="datetimeFigureOut">
              <a:rPr lang="en-GB" smtClean="0"/>
              <a:pPr/>
              <a:t>22/06/2016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288BAC-2B74-4399-BAF1-B45F1F9A7D39}" type="slidenum">
              <a:rPr lang="en-GB" smtClean="0"/>
              <a:pPr/>
              <a:t>‹#›</a:t>
            </a:fld>
            <a:endParaRPr lang="en-GB"/>
          </a:p>
        </p:txBody>
      </p:sp>
    </p:spTree>
    <p:extLst>
      <p:ext uri="{BB962C8B-B14F-4D97-AF65-F5344CB8AC3E}">
        <p14:creationId xmlns:p14="http://schemas.microsoft.com/office/powerpoint/2010/main" val="19197756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eopleinresearch.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invo.org.uk/wp-content/uploads/2014/11/9982-Social-Media-Guide-WEB.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piiaf.org.uk/documents/exec-summary-0114.pdf" TargetMode="External"/><Relationship Id="rId3" Type="http://schemas.openxmlformats.org/officeDocument/2006/relationships/hyperlink" Target="http://www.niaa-hsrc.org.uk/PPI#pt" TargetMode="External"/><Relationship Id="rId7" Type="http://schemas.openxmlformats.org/officeDocument/2006/relationships/hyperlink" Target="http://piiaf.org.uk/index.ph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invo.org.uk/resource-centre/plain-english-summaries/" TargetMode="External"/><Relationship Id="rId11" Type="http://schemas.openxmlformats.org/officeDocument/2006/relationships/hyperlink" Target="http://www.peopleinresearch.org/" TargetMode="External"/><Relationship Id="rId5" Type="http://schemas.openxmlformats.org/officeDocument/2006/relationships/hyperlink" Target="http://www.invo.org.uk/resource-centre/resource-for-researchers/" TargetMode="External"/><Relationship Id="rId10" Type="http://schemas.openxmlformats.org/officeDocument/2006/relationships/hyperlink" Target="http://piiaf.org.uk/documents/tokenism-game.pdf" TargetMode="External"/><Relationship Id="rId4" Type="http://schemas.openxmlformats.org/officeDocument/2006/relationships/hyperlink" Target="http://www.invo.org.uk/" TargetMode="External"/><Relationship Id="rId9" Type="http://schemas.openxmlformats.org/officeDocument/2006/relationships/hyperlink" Target="http://piiaf.org.uk/resources.php"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hqip.org.uk/ppi-guidance/" TargetMode="External"/><Relationship Id="rId3" Type="http://schemas.openxmlformats.org/officeDocument/2006/relationships/hyperlink" Target="http://www.plainenglish.co.uk/" TargetMode="External"/><Relationship Id="rId7" Type="http://schemas.openxmlformats.org/officeDocument/2006/relationships/hyperlink" Target="http://www.hqip.org.uk/patient-and-public-inform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hqip.org.uk/patient-and-public-involvement/" TargetMode="External"/><Relationship Id="rId5" Type="http://schemas.openxmlformats.org/officeDocument/2006/relationships/hyperlink" Target="http://www.nihr.ac.uk/Pages/researchdesignservice.aspx" TargetMode="External"/><Relationship Id="rId4" Type="http://schemas.openxmlformats.org/officeDocument/2006/relationships/hyperlink" Target="http://www.plainenglish.co.uk/files/howto.pdf" TargetMode="External"/><Relationship Id="rId9" Type="http://schemas.openxmlformats.org/officeDocument/2006/relationships/hyperlink" Target="http://www.user-involvement.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19419"/>
            <a:ext cx="6858000" cy="2387600"/>
          </a:xfrm>
        </p:spPr>
        <p:txBody>
          <a:bodyPr>
            <a:normAutofit fontScale="90000"/>
          </a:bodyPr>
          <a:lstStyle/>
          <a:p>
            <a:r>
              <a:rPr lang="en-GB" dirty="0" smtClean="0"/>
              <a:t>Patient, Carer and Public Involvement and Engagement in Anaesthesia Research</a:t>
            </a:r>
            <a:endParaRPr lang="en-GB" dirty="0"/>
          </a:p>
        </p:txBody>
      </p:sp>
      <p:sp>
        <p:nvSpPr>
          <p:cNvPr id="3" name="Subtitle 2"/>
          <p:cNvSpPr>
            <a:spLocks noGrp="1"/>
          </p:cNvSpPr>
          <p:nvPr>
            <p:ph type="subTitle" idx="1"/>
          </p:nvPr>
        </p:nvSpPr>
        <p:spPr>
          <a:xfrm>
            <a:off x="1135905" y="4469204"/>
            <a:ext cx="6861876" cy="1993804"/>
          </a:xfrm>
        </p:spPr>
        <p:txBody>
          <a:bodyPr>
            <a:normAutofit/>
          </a:bodyPr>
          <a:lstStyle/>
          <a:p>
            <a:r>
              <a:rPr lang="en-GB" dirty="0" smtClean="0"/>
              <a:t>National Institute for Academic Anaesthesia</a:t>
            </a:r>
          </a:p>
          <a:p>
            <a:r>
              <a:rPr lang="en-GB" dirty="0" smtClean="0"/>
              <a:t>Health Services Research Centre</a:t>
            </a:r>
          </a:p>
          <a:p>
            <a:r>
              <a:rPr lang="en-GB" dirty="0" smtClean="0"/>
              <a:t>Patient, Carer &amp; Public Involvement &amp; Engagement in Research Group</a:t>
            </a:r>
            <a:endParaRPr lang="en-GB" dirty="0"/>
          </a:p>
        </p:txBody>
      </p:sp>
      <p:pic>
        <p:nvPicPr>
          <p:cNvPr id="5" name="Picture 6" descr="hsrc_header_v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345" b="29145"/>
          <a:stretch/>
        </p:blipFill>
        <p:spPr bwMode="auto">
          <a:xfrm>
            <a:off x="5904999" y="165285"/>
            <a:ext cx="3119082" cy="100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000" y="165286"/>
            <a:ext cx="5296401" cy="1058642"/>
          </a:xfrm>
          <a:prstGeom prst="rect">
            <a:avLst/>
          </a:prstGeom>
        </p:spPr>
      </p:pic>
    </p:spTree>
    <p:extLst>
      <p:ext uri="{BB962C8B-B14F-4D97-AF65-F5344CB8AC3E}">
        <p14:creationId xmlns:p14="http://schemas.microsoft.com/office/powerpoint/2010/main" val="2105839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PCPIE – benefits for patients &amp; the public</a:t>
            </a:r>
            <a:endParaRPr lang="en-GB" dirty="0"/>
          </a:p>
        </p:txBody>
      </p:sp>
      <p:sp>
        <p:nvSpPr>
          <p:cNvPr id="3" name="Content Placeholder 2"/>
          <p:cNvSpPr>
            <a:spLocks noGrp="1"/>
          </p:cNvSpPr>
          <p:nvPr>
            <p:ph idx="1"/>
          </p:nvPr>
        </p:nvSpPr>
        <p:spPr>
          <a:xfrm>
            <a:off x="960758" y="1547446"/>
            <a:ext cx="7222484" cy="3991708"/>
          </a:xfrm>
        </p:spPr>
        <p:txBody>
          <a:bodyPr>
            <a:normAutofit/>
          </a:bodyPr>
          <a:lstStyle/>
          <a:p>
            <a:r>
              <a:rPr lang="en-GB" dirty="0" smtClean="0"/>
              <a:t>Allows people </a:t>
            </a:r>
            <a:r>
              <a:rPr lang="en-GB" dirty="0"/>
              <a:t>to have a say in decisions about the way health research is planned, designed, delivered, developed, evaluated, managed and regulated. </a:t>
            </a:r>
            <a:endParaRPr lang="en-GB" dirty="0" smtClean="0"/>
          </a:p>
          <a:p>
            <a:endParaRPr lang="en-GB" dirty="0"/>
          </a:p>
          <a:p>
            <a:r>
              <a:rPr lang="en-GB" dirty="0" smtClean="0"/>
              <a:t>Actively involves patients </a:t>
            </a:r>
            <a:r>
              <a:rPr lang="en-GB" dirty="0"/>
              <a:t>and the public </a:t>
            </a:r>
            <a:r>
              <a:rPr lang="en-GB" dirty="0" smtClean="0"/>
              <a:t>in </a:t>
            </a:r>
            <a:r>
              <a:rPr lang="en-GB" dirty="0"/>
              <a:t>the conduct of research studies</a:t>
            </a:r>
            <a:r>
              <a:rPr lang="en-GB" dirty="0" smtClean="0"/>
              <a:t>.</a:t>
            </a:r>
          </a:p>
          <a:p>
            <a:endParaRPr lang="en-GB" dirty="0"/>
          </a:p>
          <a:p>
            <a:r>
              <a:rPr lang="en-GB" dirty="0" smtClean="0"/>
              <a:t>Helping set the research agenda and contributing to the conduct of research empowers patients, carers and the public -  opportunity to positively influence their own and others’ health.</a:t>
            </a:r>
          </a:p>
        </p:txBody>
      </p:sp>
    </p:spTree>
    <p:extLst>
      <p:ext uri="{BB962C8B-B14F-4D97-AF65-F5344CB8AC3E}">
        <p14:creationId xmlns:p14="http://schemas.microsoft.com/office/powerpoint/2010/main" val="1361161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impacts of PCPIE on research</a:t>
            </a:r>
            <a:endParaRPr lang="en-GB" dirty="0"/>
          </a:p>
        </p:txBody>
      </p:sp>
      <p:sp>
        <p:nvSpPr>
          <p:cNvPr id="3" name="Content Placeholder 2"/>
          <p:cNvSpPr>
            <a:spLocks noGrp="1"/>
          </p:cNvSpPr>
          <p:nvPr>
            <p:ph idx="1"/>
          </p:nvPr>
        </p:nvSpPr>
        <p:spPr>
          <a:xfrm>
            <a:off x="628650" y="1597025"/>
            <a:ext cx="7886700" cy="4351338"/>
          </a:xfrm>
        </p:spPr>
        <p:txBody>
          <a:bodyPr/>
          <a:lstStyle/>
          <a:p>
            <a:r>
              <a:rPr lang="en-GB" dirty="0" smtClean="0"/>
              <a:t>More relevant research questions</a:t>
            </a:r>
          </a:p>
          <a:p>
            <a:endParaRPr lang="en-GB" dirty="0" smtClean="0"/>
          </a:p>
          <a:p>
            <a:pPr lvl="1"/>
            <a:endParaRPr lang="en-GB" dirty="0" smtClean="0"/>
          </a:p>
          <a:p>
            <a:r>
              <a:rPr lang="en-GB" dirty="0" smtClean="0"/>
              <a:t>Better study designs </a:t>
            </a:r>
          </a:p>
          <a:p>
            <a:endParaRPr lang="en-GB" dirty="0" smtClean="0"/>
          </a:p>
          <a:p>
            <a:endParaRPr lang="en-GB" dirty="0" smtClean="0"/>
          </a:p>
          <a:p>
            <a:r>
              <a:rPr lang="en-GB" dirty="0" smtClean="0"/>
              <a:t>Implementation and impact</a:t>
            </a:r>
          </a:p>
          <a:p>
            <a:endParaRPr lang="en-GB" dirty="0" smtClean="0"/>
          </a:p>
          <a:p>
            <a:endParaRPr lang="en-GB" dirty="0"/>
          </a:p>
          <a:p>
            <a:r>
              <a:rPr lang="en-GB" dirty="0" smtClean="0"/>
              <a:t>Improved study delivery via NIHR clinical research networks</a:t>
            </a:r>
          </a:p>
        </p:txBody>
      </p:sp>
    </p:spTree>
    <p:extLst>
      <p:ext uri="{BB962C8B-B14F-4D97-AF65-F5344CB8AC3E}">
        <p14:creationId xmlns:p14="http://schemas.microsoft.com/office/powerpoint/2010/main" val="1489845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impacts of PCPIE on research</a:t>
            </a:r>
            <a:endParaRPr lang="en-GB" dirty="0"/>
          </a:p>
        </p:txBody>
      </p:sp>
      <p:sp>
        <p:nvSpPr>
          <p:cNvPr id="3" name="Content Placeholder 2"/>
          <p:cNvSpPr>
            <a:spLocks noGrp="1"/>
          </p:cNvSpPr>
          <p:nvPr>
            <p:ph idx="1"/>
          </p:nvPr>
        </p:nvSpPr>
        <p:spPr>
          <a:xfrm>
            <a:off x="628650" y="1597025"/>
            <a:ext cx="7886700" cy="4351338"/>
          </a:xfrm>
        </p:spPr>
        <p:txBody>
          <a:bodyPr>
            <a:normAutofit/>
          </a:bodyPr>
          <a:lstStyle/>
          <a:p>
            <a:r>
              <a:rPr lang="en-GB" dirty="0" smtClean="0"/>
              <a:t>Other benefits for researchers:</a:t>
            </a:r>
          </a:p>
          <a:p>
            <a:endParaRPr lang="en-GB" dirty="0" smtClean="0"/>
          </a:p>
          <a:p>
            <a:pPr lvl="1"/>
            <a:r>
              <a:rPr lang="en-GB" dirty="0"/>
              <a:t>Demonstrates to </a:t>
            </a:r>
            <a:r>
              <a:rPr lang="en-GB" dirty="0" smtClean="0"/>
              <a:t>funders </a:t>
            </a:r>
            <a:r>
              <a:rPr lang="en-GB" dirty="0"/>
              <a:t>that the topic is important and relevant to end users of </a:t>
            </a:r>
            <a:r>
              <a:rPr lang="en-GB" dirty="0" smtClean="0"/>
              <a:t>research</a:t>
            </a:r>
            <a:r>
              <a:rPr lang="en-GB" dirty="0"/>
              <a:t/>
            </a:r>
            <a:br>
              <a:rPr lang="en-GB" dirty="0"/>
            </a:br>
            <a:endParaRPr lang="en-GB" dirty="0"/>
          </a:p>
          <a:p>
            <a:pPr lvl="1"/>
            <a:r>
              <a:rPr lang="en-GB" dirty="0"/>
              <a:t>Identifies areas that might have ethical considerations and can advise on solutions</a:t>
            </a:r>
            <a:br>
              <a:rPr lang="en-GB" dirty="0"/>
            </a:br>
            <a:endParaRPr lang="en-GB" dirty="0"/>
          </a:p>
          <a:p>
            <a:pPr lvl="1"/>
            <a:r>
              <a:rPr lang="en-GB" dirty="0"/>
              <a:t>Suggests ways that people can be meaningfully involved in the various stages of research</a:t>
            </a:r>
            <a:br>
              <a:rPr lang="en-GB" dirty="0"/>
            </a:br>
            <a:endParaRPr lang="en-GB" dirty="0"/>
          </a:p>
          <a:p>
            <a:pPr lvl="1"/>
            <a:r>
              <a:rPr lang="en-GB" dirty="0"/>
              <a:t>Can help with recruitment and informed </a:t>
            </a:r>
            <a:r>
              <a:rPr lang="en-GB" dirty="0" smtClean="0"/>
              <a:t>consent</a:t>
            </a:r>
          </a:p>
          <a:p>
            <a:endParaRPr lang="en-GB" dirty="0"/>
          </a:p>
          <a:p>
            <a:pPr marL="0" indent="0">
              <a:buNone/>
              <a:defRPr/>
            </a:pPr>
            <a:endParaRPr lang="en-GB" altLang="en-US" dirty="0">
              <a:latin typeface="Arial Narrow" panose="020B0606020202030204" pitchFamily="34" charset="0"/>
              <a:cs typeface="Arial" charset="0"/>
            </a:endParaRPr>
          </a:p>
          <a:p>
            <a:pPr lvl="1"/>
            <a:endParaRPr lang="en-GB" dirty="0" smtClean="0"/>
          </a:p>
          <a:p>
            <a:pPr lvl="1"/>
            <a:endParaRPr lang="en-GB" dirty="0"/>
          </a:p>
          <a:p>
            <a:pPr lvl="1"/>
            <a:endParaRPr lang="en-GB" dirty="0" smtClean="0"/>
          </a:p>
          <a:p>
            <a:pPr lvl="1"/>
            <a:endParaRPr lang="en-GB" dirty="0" smtClean="0"/>
          </a:p>
        </p:txBody>
      </p:sp>
    </p:spTree>
    <p:extLst>
      <p:ext uri="{BB962C8B-B14F-4D97-AF65-F5344CB8AC3E}">
        <p14:creationId xmlns:p14="http://schemas.microsoft.com/office/powerpoint/2010/main" val="3145741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65126"/>
            <a:ext cx="8515350" cy="853533"/>
          </a:xfrm>
        </p:spPr>
        <p:txBody>
          <a:bodyPr/>
          <a:lstStyle/>
          <a:p>
            <a:r>
              <a:rPr lang="en-GB" dirty="0"/>
              <a:t>S</a:t>
            </a:r>
            <a:r>
              <a:rPr lang="en-GB" dirty="0" smtClean="0"/>
              <a:t>upporting PCPIE in Anaesthesia Research</a:t>
            </a:r>
            <a:endParaRPr lang="en-GB" dirty="0"/>
          </a:p>
        </p:txBody>
      </p:sp>
      <p:pic>
        <p:nvPicPr>
          <p:cNvPr id="4" name="Picture 5" descr="logo tiff.TIF"/>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4390" y="4205132"/>
            <a:ext cx="2443578" cy="85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stretch>
            <a:fillRect/>
          </a:stretch>
        </p:blipFill>
        <p:spPr>
          <a:xfrm>
            <a:off x="5195615" y="4492388"/>
            <a:ext cx="2634797" cy="7068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0164" y="2497894"/>
            <a:ext cx="3678328" cy="689687"/>
          </a:xfrm>
          <a:prstGeom prst="rect">
            <a:avLst/>
          </a:prstGeom>
        </p:spPr>
      </p:pic>
      <p:sp>
        <p:nvSpPr>
          <p:cNvPr id="9" name="TextBox 8"/>
          <p:cNvSpPr txBox="1"/>
          <p:nvPr/>
        </p:nvSpPr>
        <p:spPr>
          <a:xfrm>
            <a:off x="3578535" y="2445442"/>
            <a:ext cx="2012497" cy="707886"/>
          </a:xfrm>
          <a:prstGeom prst="rect">
            <a:avLst/>
          </a:prstGeom>
          <a:noFill/>
        </p:spPr>
        <p:txBody>
          <a:bodyPr wrap="square" rtlCol="0">
            <a:spAutoFit/>
          </a:bodyPr>
          <a:lstStyle/>
          <a:p>
            <a:r>
              <a:rPr lang="en-GB" sz="2000" b="1" dirty="0" smtClean="0"/>
              <a:t>Priority Setting Partnerships</a:t>
            </a:r>
            <a:endParaRPr lang="en-GB" sz="2000" b="1" dirty="0"/>
          </a:p>
        </p:txBody>
      </p:sp>
      <p:sp>
        <p:nvSpPr>
          <p:cNvPr id="3" name="Rectangle 2"/>
          <p:cNvSpPr/>
          <p:nvPr/>
        </p:nvSpPr>
        <p:spPr>
          <a:xfrm>
            <a:off x="4324350" y="6081151"/>
            <a:ext cx="4610100" cy="776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6" cstate="print"/>
          <a:stretch>
            <a:fillRect/>
          </a:stretch>
        </p:blipFill>
        <p:spPr>
          <a:xfrm>
            <a:off x="5195615" y="3543349"/>
            <a:ext cx="2444297" cy="680782"/>
          </a:xfrm>
          <a:prstGeom prst="rect">
            <a:avLst/>
          </a:prstGeom>
        </p:spPr>
      </p:pic>
      <p:sp>
        <p:nvSpPr>
          <p:cNvPr id="6" name="TextBox 5"/>
          <p:cNvSpPr txBox="1"/>
          <p:nvPr/>
        </p:nvSpPr>
        <p:spPr>
          <a:xfrm>
            <a:off x="4769956" y="5451774"/>
            <a:ext cx="3445430" cy="461665"/>
          </a:xfrm>
          <a:prstGeom prst="rect">
            <a:avLst/>
          </a:prstGeom>
          <a:noFill/>
        </p:spPr>
        <p:txBody>
          <a:bodyPr wrap="none" rtlCol="0">
            <a:spAutoFit/>
          </a:bodyPr>
          <a:lstStyle/>
          <a:p>
            <a:r>
              <a:rPr lang="en-GB" sz="2400" b="1" dirty="0" smtClean="0"/>
              <a:t>Research Design Services</a:t>
            </a:r>
            <a:endParaRPr lang="en-GB" sz="2400" b="1"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015" y="1737718"/>
            <a:ext cx="1722000" cy="1337082"/>
          </a:xfrm>
          <a:prstGeom prst="rect">
            <a:avLst/>
          </a:prstGeom>
        </p:spPr>
      </p:pic>
      <p:sp>
        <p:nvSpPr>
          <p:cNvPr id="16" name="TextBox 15"/>
          <p:cNvSpPr txBox="1"/>
          <p:nvPr/>
        </p:nvSpPr>
        <p:spPr>
          <a:xfrm>
            <a:off x="4526109" y="1731514"/>
            <a:ext cx="3304303" cy="461665"/>
          </a:xfrm>
          <a:prstGeom prst="rect">
            <a:avLst/>
          </a:prstGeom>
          <a:noFill/>
        </p:spPr>
        <p:txBody>
          <a:bodyPr wrap="none" rtlCol="0">
            <a:spAutoFit/>
          </a:bodyPr>
          <a:lstStyle/>
          <a:p>
            <a:r>
              <a:rPr lang="en-GB" sz="2400" b="1" dirty="0" smtClean="0"/>
              <a:t>PCPIE in Research Group</a:t>
            </a:r>
            <a:endParaRPr lang="en-GB" sz="2400" b="1" dirty="0"/>
          </a:p>
        </p:txBody>
      </p:sp>
      <p:cxnSp>
        <p:nvCxnSpPr>
          <p:cNvPr id="20" name="Elbow Connector 19"/>
          <p:cNvCxnSpPr>
            <a:stCxn id="10" idx="3"/>
          </p:cNvCxnSpPr>
          <p:nvPr/>
        </p:nvCxnSpPr>
        <p:spPr>
          <a:xfrm flipV="1">
            <a:off x="2497015" y="2001488"/>
            <a:ext cx="1827335" cy="404771"/>
          </a:xfrm>
          <a:prstGeom prst="bentConnector3">
            <a:avLst>
              <a:gd name="adj1" fmla="val 3075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2497015" y="2421963"/>
            <a:ext cx="1081520" cy="183799"/>
          </a:xfrm>
          <a:prstGeom prst="bentConnector3">
            <a:avLst>
              <a:gd name="adj1" fmla="val 516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4" idx="3"/>
            <a:endCxn id="7" idx="1"/>
          </p:cNvCxnSpPr>
          <p:nvPr/>
        </p:nvCxnSpPr>
        <p:spPr>
          <a:xfrm flipV="1">
            <a:off x="2967968" y="3883740"/>
            <a:ext cx="2227647" cy="748498"/>
          </a:xfrm>
          <a:prstGeom prst="bentConnector3">
            <a:avLst>
              <a:gd name="adj1" fmla="val 405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7" idx="0"/>
          </p:cNvCxnSpPr>
          <p:nvPr/>
        </p:nvCxnSpPr>
        <p:spPr>
          <a:xfrm flipV="1">
            <a:off x="6417764" y="3240033"/>
            <a:ext cx="18205" cy="303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4" idx="3"/>
            <a:endCxn id="5" idx="1"/>
          </p:cNvCxnSpPr>
          <p:nvPr/>
        </p:nvCxnSpPr>
        <p:spPr>
          <a:xfrm>
            <a:off x="2967968" y="4632238"/>
            <a:ext cx="2227647" cy="213553"/>
          </a:xfrm>
          <a:prstGeom prst="bentConnector3">
            <a:avLst>
              <a:gd name="adj1" fmla="val 405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4" idx="3"/>
            <a:endCxn id="6" idx="1"/>
          </p:cNvCxnSpPr>
          <p:nvPr/>
        </p:nvCxnSpPr>
        <p:spPr>
          <a:xfrm>
            <a:off x="2967968" y="4632238"/>
            <a:ext cx="1801988" cy="105036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758835" y="5947692"/>
            <a:ext cx="3701797" cy="830997"/>
          </a:xfrm>
          <a:prstGeom prst="rect">
            <a:avLst/>
          </a:prstGeom>
          <a:noFill/>
        </p:spPr>
        <p:txBody>
          <a:bodyPr wrap="square" rtlCol="0">
            <a:spAutoFit/>
          </a:bodyPr>
          <a:lstStyle/>
          <a:p>
            <a:r>
              <a:rPr lang="en-GB" sz="2400" b="1" dirty="0" smtClean="0"/>
              <a:t>CRN Anaesthesia Specialty Group PCPIE Strategy</a:t>
            </a:r>
            <a:endParaRPr lang="en-GB" sz="2400" b="1" dirty="0"/>
          </a:p>
        </p:txBody>
      </p:sp>
      <p:cxnSp>
        <p:nvCxnSpPr>
          <p:cNvPr id="54" name="Elbow Connector 53"/>
          <p:cNvCxnSpPr>
            <a:stCxn id="4" idx="3"/>
            <a:endCxn id="52" idx="1"/>
          </p:cNvCxnSpPr>
          <p:nvPr/>
        </p:nvCxnSpPr>
        <p:spPr>
          <a:xfrm>
            <a:off x="2967968" y="4632238"/>
            <a:ext cx="1790867" cy="17309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07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51" y="-187030"/>
            <a:ext cx="7886700" cy="1325563"/>
          </a:xfrm>
        </p:spPr>
        <p:txBody>
          <a:bodyPr/>
          <a:lstStyle/>
          <a:p>
            <a:r>
              <a:rPr lang="en-GB" dirty="0" smtClean="0"/>
              <a:t>About the NIAA and HSRC - Background</a:t>
            </a:r>
            <a:endParaRPr lang="en-GB" dirty="0"/>
          </a:p>
        </p:txBody>
      </p:sp>
      <p:pic>
        <p:nvPicPr>
          <p:cNvPr id="4" name="Picture 3"/>
          <p:cNvPicPr>
            <a:picLocks noChangeAspect="1"/>
          </p:cNvPicPr>
          <p:nvPr/>
        </p:nvPicPr>
        <p:blipFill>
          <a:blip r:embed="rId3" cstate="print"/>
          <a:stretch>
            <a:fillRect/>
          </a:stretch>
        </p:blipFill>
        <p:spPr>
          <a:xfrm>
            <a:off x="5606502" y="1780565"/>
            <a:ext cx="2824618" cy="4006088"/>
          </a:xfrm>
          <a:prstGeom prst="rect">
            <a:avLst/>
          </a:prstGeom>
          <a:ln w="38100">
            <a:solidFill>
              <a:schemeClr val="tx1"/>
            </a:solidFill>
          </a:ln>
          <a:effectLst>
            <a:outerShdw blurRad="63500" dist="127000" dir="2700000" algn="tl" rotWithShape="0">
              <a:srgbClr val="000000">
                <a:alpha val="43000"/>
              </a:srgbClr>
            </a:outerShdw>
          </a:effectLst>
        </p:spPr>
      </p:pic>
      <p:sp>
        <p:nvSpPr>
          <p:cNvPr id="5" name="Content Placeholder 2"/>
          <p:cNvSpPr txBox="1">
            <a:spLocks/>
          </p:cNvSpPr>
          <p:nvPr/>
        </p:nvSpPr>
        <p:spPr>
          <a:xfrm>
            <a:off x="340551" y="2078098"/>
            <a:ext cx="5022850" cy="4582258"/>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itchFamily="-106" charset="0"/>
              <a:buNone/>
              <a:defRPr/>
            </a:pPr>
            <a:r>
              <a:rPr lang="en-GB" sz="2400" b="1" dirty="0" smtClean="0">
                <a:ea typeface="ＭＳ Ｐゴシック" pitchFamily="-106" charset="-128"/>
                <a:cs typeface="ＭＳ Ｐゴシック" pitchFamily="-106" charset="-128"/>
              </a:rPr>
              <a:t>Background:</a:t>
            </a:r>
          </a:p>
          <a:p>
            <a:pPr marL="0" indent="0">
              <a:buFont typeface="Arial" pitchFamily="-106" charset="0"/>
              <a:buNone/>
              <a:defRPr/>
            </a:pPr>
            <a:endParaRPr lang="en-GB" sz="2400" b="1" dirty="0" smtClean="0">
              <a:ea typeface="ＭＳ Ｐゴシック" pitchFamily="-106" charset="-128"/>
              <a:cs typeface="ＭＳ Ｐゴシック" pitchFamily="-106" charset="-128"/>
            </a:endParaRPr>
          </a:p>
          <a:p>
            <a:pPr marL="0" indent="0">
              <a:buFont typeface="Arial" pitchFamily="-106" charset="0"/>
              <a:buNone/>
              <a:defRPr/>
            </a:pPr>
            <a:r>
              <a:rPr lang="en-GB" sz="2400" b="1" dirty="0" smtClean="0">
                <a:ea typeface="ＭＳ Ｐゴシック" pitchFamily="-106" charset="-128"/>
                <a:cs typeface="ＭＳ Ｐゴシック" pitchFamily="-106" charset="-128"/>
              </a:rPr>
              <a:t>1940s - 1970s</a:t>
            </a:r>
            <a:endParaRPr lang="en-GB" sz="800" b="1" dirty="0" smtClean="0">
              <a:ea typeface="ＭＳ Ｐゴシック" pitchFamily="-106" charset="-128"/>
              <a:cs typeface="ＭＳ Ｐゴシック" pitchFamily="-106" charset="-128"/>
            </a:endParaRPr>
          </a:p>
          <a:p>
            <a:pPr marL="0" indent="0">
              <a:buFont typeface="Arial"/>
              <a:buChar char="•"/>
              <a:defRPr/>
            </a:pPr>
            <a:r>
              <a:rPr lang="en-GB" sz="2400" dirty="0" smtClean="0">
                <a:ea typeface="ＭＳ Ｐゴシック" pitchFamily="-106" charset="-128"/>
                <a:cs typeface="ＭＳ Ｐゴシック" pitchFamily="-106" charset="-128"/>
              </a:rPr>
              <a:t>  UK world leading research</a:t>
            </a:r>
          </a:p>
          <a:p>
            <a:pPr marL="0" indent="0">
              <a:buFont typeface="Arial"/>
              <a:buChar char="•"/>
              <a:defRPr/>
            </a:pPr>
            <a:r>
              <a:rPr lang="en-GB" sz="2400" dirty="0" smtClean="0">
                <a:ea typeface="ＭＳ Ｐゴシック" pitchFamily="-106" charset="-128"/>
                <a:cs typeface="ＭＳ Ｐゴシック" pitchFamily="-106" charset="-128"/>
              </a:rPr>
              <a:t>  Investigator led and initiated</a:t>
            </a:r>
          </a:p>
          <a:p>
            <a:pPr marL="0" indent="0">
              <a:buFont typeface="Arial"/>
              <a:buChar char="•"/>
              <a:defRPr/>
            </a:pPr>
            <a:r>
              <a:rPr lang="en-GB" sz="2400" dirty="0" smtClean="0">
                <a:ea typeface="ＭＳ Ｐゴシック" pitchFamily="-106" charset="-128"/>
                <a:cs typeface="ＭＳ Ｐゴシック" pitchFamily="-106" charset="-128"/>
              </a:rPr>
              <a:t>  Minimal bureaucracy</a:t>
            </a:r>
          </a:p>
          <a:p>
            <a:pPr marL="0" indent="0">
              <a:buFont typeface="Arial"/>
              <a:buChar char="•"/>
              <a:defRPr/>
            </a:pPr>
            <a:r>
              <a:rPr lang="en-GB" sz="2400" dirty="0" smtClean="0">
                <a:ea typeface="ＭＳ Ｐゴシック" pitchFamily="-106" charset="-128"/>
                <a:cs typeface="ＭＳ Ｐゴシック" pitchFamily="-106" charset="-128"/>
              </a:rPr>
              <a:t>  Core activity of consultants</a:t>
            </a:r>
          </a:p>
          <a:p>
            <a:pPr marL="0" indent="0">
              <a:buFont typeface="Arial"/>
              <a:buChar char="•"/>
              <a:defRPr/>
            </a:pPr>
            <a:endParaRPr lang="en-GB" sz="2400" dirty="0" smtClean="0">
              <a:ea typeface="ＭＳ Ｐゴシック" pitchFamily="-106" charset="-128"/>
              <a:cs typeface="ＭＳ Ｐゴシック" pitchFamily="-106" charset="-128"/>
            </a:endParaRPr>
          </a:p>
          <a:p>
            <a:pPr marL="0" indent="0">
              <a:buFont typeface="Arial" pitchFamily="-106" charset="0"/>
              <a:buNone/>
              <a:defRPr/>
            </a:pPr>
            <a:r>
              <a:rPr lang="en-GB" sz="2400" b="1" dirty="0" smtClean="0">
                <a:ea typeface="ＭＳ Ｐゴシック" pitchFamily="-106" charset="-128"/>
                <a:cs typeface="ＭＳ Ｐゴシック" pitchFamily="-106" charset="-128"/>
              </a:rPr>
              <a:t>1980s - 2010s</a:t>
            </a:r>
          </a:p>
          <a:p>
            <a:pPr marL="0" indent="0">
              <a:buFont typeface="Arial"/>
              <a:buChar char="•"/>
              <a:defRPr/>
            </a:pPr>
            <a:r>
              <a:rPr lang="en-GB" sz="2400" dirty="0" smtClean="0">
                <a:ea typeface="ＭＳ Ｐゴシック" pitchFamily="-106" charset="-128"/>
                <a:cs typeface="ＭＳ Ｐゴシック" pitchFamily="-106" charset="-128"/>
              </a:rPr>
              <a:t>  Universities &amp; Research Assessment Exercise</a:t>
            </a:r>
          </a:p>
          <a:p>
            <a:pPr marL="0" indent="0">
              <a:buFont typeface="Arial"/>
              <a:buChar char="•"/>
              <a:defRPr/>
            </a:pPr>
            <a:r>
              <a:rPr lang="en-GB" sz="2400" dirty="0" smtClean="0">
                <a:ea typeface="ＭＳ Ｐゴシック" pitchFamily="-106" charset="-128"/>
                <a:cs typeface="ＭＳ Ｐゴシック" pitchFamily="-106" charset="-128"/>
              </a:rPr>
              <a:t>  Primacy of “basic science” research</a:t>
            </a:r>
          </a:p>
          <a:p>
            <a:pPr marL="0" indent="0">
              <a:buFont typeface="Arial"/>
              <a:buChar char="•"/>
              <a:defRPr/>
            </a:pPr>
            <a:r>
              <a:rPr lang="en-GB" sz="2400" dirty="0" smtClean="0">
                <a:ea typeface="ＭＳ Ｐゴシック" pitchFamily="-106" charset="-128"/>
                <a:cs typeface="ＭＳ Ｐゴシック" pitchFamily="-106" charset="-128"/>
              </a:rPr>
              <a:t>  Research governance</a:t>
            </a:r>
          </a:p>
          <a:p>
            <a:pPr marL="0" indent="0">
              <a:buFont typeface="Arial"/>
              <a:buChar char="•"/>
              <a:defRPr/>
            </a:pPr>
            <a:r>
              <a:rPr lang="en-GB" sz="2400" dirty="0" smtClean="0">
                <a:ea typeface="ＭＳ Ｐゴシック" pitchFamily="-106" charset="-128"/>
                <a:cs typeface="ＭＳ Ｐゴシック" pitchFamily="-106" charset="-128"/>
              </a:rPr>
              <a:t>  Job market</a:t>
            </a:r>
          </a:p>
          <a:p>
            <a:pPr marL="0" indent="0">
              <a:buFont typeface="Arial"/>
              <a:buChar char="•"/>
              <a:defRPr/>
            </a:pPr>
            <a:endParaRPr lang="en-GB" sz="2400" dirty="0" smtClean="0">
              <a:ea typeface="ＭＳ Ｐゴシック" pitchFamily="-106" charset="-128"/>
              <a:cs typeface="ＭＳ Ｐゴシック" pitchFamily="-106" charset="-128"/>
            </a:endParaRPr>
          </a:p>
        </p:txBody>
      </p:sp>
      <p:sp>
        <p:nvSpPr>
          <p:cNvPr id="6" name="TextBox 4"/>
          <p:cNvSpPr txBox="1">
            <a:spLocks noChangeArrowheads="1"/>
          </p:cNvSpPr>
          <p:nvPr/>
        </p:nvSpPr>
        <p:spPr bwMode="auto">
          <a:xfrm>
            <a:off x="6461033" y="1238428"/>
            <a:ext cx="197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dirty="0" err="1"/>
              <a:t>Pandit</a:t>
            </a:r>
            <a:r>
              <a:rPr lang="en-US" altLang="en-US" dirty="0"/>
              <a:t>  </a:t>
            </a:r>
            <a:r>
              <a:rPr lang="en-US" altLang="en-US" i="1" dirty="0"/>
              <a:t>RCoA  </a:t>
            </a:r>
            <a:r>
              <a:rPr lang="en-US" altLang="en-US" dirty="0"/>
              <a:t>2005</a:t>
            </a:r>
          </a:p>
        </p:txBody>
      </p:sp>
      <p:sp>
        <p:nvSpPr>
          <p:cNvPr id="7" name="Title 10"/>
          <p:cNvSpPr txBox="1">
            <a:spLocks/>
          </p:cNvSpPr>
          <p:nvPr/>
        </p:nvSpPr>
        <p:spPr>
          <a:xfrm>
            <a:off x="363856" y="627355"/>
            <a:ext cx="5206070" cy="8268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dirty="0" smtClean="0">
                <a:ea typeface="ＭＳ Ｐゴシック" panose="020B0600070205080204" pitchFamily="34" charset="-128"/>
              </a:rPr>
              <a:t>Review of Academic Anaesthesia 2005</a:t>
            </a:r>
          </a:p>
        </p:txBody>
      </p:sp>
    </p:spTree>
    <p:extLst>
      <p:ext uri="{BB962C8B-B14F-4D97-AF65-F5344CB8AC3E}">
        <p14:creationId xmlns:p14="http://schemas.microsoft.com/office/powerpoint/2010/main" val="399950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51" y="-151862"/>
            <a:ext cx="7886700" cy="1325563"/>
          </a:xfrm>
        </p:spPr>
        <p:txBody>
          <a:bodyPr/>
          <a:lstStyle/>
          <a:p>
            <a:r>
              <a:rPr lang="en-GB" dirty="0" smtClean="0"/>
              <a:t>About the NIAA and HSRC - Background</a:t>
            </a:r>
            <a:endParaRPr lang="en-GB" dirty="0"/>
          </a:p>
        </p:txBody>
      </p:sp>
      <p:pic>
        <p:nvPicPr>
          <p:cNvPr id="4" name="Picture 3"/>
          <p:cNvPicPr>
            <a:picLocks noChangeAspect="1"/>
          </p:cNvPicPr>
          <p:nvPr/>
        </p:nvPicPr>
        <p:blipFill>
          <a:blip r:embed="rId3" cstate="print"/>
          <a:stretch>
            <a:fillRect/>
          </a:stretch>
        </p:blipFill>
        <p:spPr>
          <a:xfrm>
            <a:off x="5606502" y="1780565"/>
            <a:ext cx="2824618" cy="4006088"/>
          </a:xfrm>
          <a:prstGeom prst="rect">
            <a:avLst/>
          </a:prstGeom>
          <a:ln w="38100">
            <a:solidFill>
              <a:schemeClr val="tx1"/>
            </a:solidFill>
          </a:ln>
          <a:effectLst>
            <a:outerShdw blurRad="63500" dist="127000" dir="2700000" algn="tl" rotWithShape="0">
              <a:srgbClr val="000000">
                <a:alpha val="43000"/>
              </a:srgbClr>
            </a:outerShdw>
          </a:effectLst>
        </p:spPr>
      </p:pic>
      <p:sp>
        <p:nvSpPr>
          <p:cNvPr id="5" name="Content Placeholder 2"/>
          <p:cNvSpPr txBox="1">
            <a:spLocks/>
          </p:cNvSpPr>
          <p:nvPr/>
        </p:nvSpPr>
        <p:spPr>
          <a:xfrm>
            <a:off x="340551" y="1489361"/>
            <a:ext cx="5022850" cy="517099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itchFamily="-106" charset="0"/>
              <a:buNone/>
              <a:defRPr/>
            </a:pPr>
            <a:r>
              <a:rPr lang="en-GB" sz="2400" b="1" dirty="0" smtClean="0">
                <a:ea typeface="ＭＳ Ｐゴシック" pitchFamily="-106" charset="-128"/>
                <a:cs typeface="ＭＳ Ｐゴシック" pitchFamily="-106" charset="-128"/>
              </a:rPr>
              <a:t>Review and consultation:</a:t>
            </a:r>
          </a:p>
          <a:p>
            <a:pPr marL="0" indent="0">
              <a:buFont typeface="Arial" pitchFamily="-106" charset="0"/>
              <a:buNone/>
              <a:defRPr/>
            </a:pPr>
            <a:endParaRPr lang="en-GB" sz="2400" b="1" dirty="0" smtClean="0">
              <a:ea typeface="ＭＳ Ｐゴシック" pitchFamily="-106" charset="-128"/>
              <a:cs typeface="ＭＳ Ｐゴシック" pitchFamily="-106" charset="-128"/>
            </a:endParaRPr>
          </a:p>
          <a:p>
            <a:pPr marL="0" indent="0" fontAlgn="auto">
              <a:spcAft>
                <a:spcPts val="0"/>
              </a:spcAft>
              <a:buFont typeface="Arial" pitchFamily="-106" charset="0"/>
              <a:buNone/>
              <a:defRPr/>
            </a:pPr>
            <a:r>
              <a:rPr lang="en-GB" sz="2400" b="1" dirty="0" smtClean="0">
                <a:ea typeface="ＭＳ Ｐゴシック" pitchFamily="-106" charset="-128"/>
                <a:cs typeface="ＭＳ Ｐゴシック" pitchFamily="-106" charset="-128"/>
              </a:rPr>
              <a:t>COMMENTS</a:t>
            </a:r>
            <a:endParaRPr lang="en-GB" sz="2400" b="1" dirty="0">
              <a:ea typeface="ＭＳ Ｐゴシック" pitchFamily="-106" charset="-128"/>
              <a:cs typeface="ＭＳ Ｐゴシック" pitchFamily="-106" charset="-128"/>
            </a:endParaRPr>
          </a:p>
          <a:p>
            <a:pPr marL="0" indent="0">
              <a:buFont typeface="Arial"/>
              <a:buChar char="•"/>
              <a:defRPr/>
            </a:pPr>
            <a:r>
              <a:rPr lang="en-GB" sz="2400" dirty="0">
                <a:ea typeface="ＭＳ Ｐゴシック" pitchFamily="-106" charset="-128"/>
                <a:cs typeface="ＭＳ Ｐゴシック" pitchFamily="-106" charset="-128"/>
              </a:rPr>
              <a:t>  No national profile</a:t>
            </a:r>
          </a:p>
          <a:p>
            <a:pPr marL="0" indent="0">
              <a:buFont typeface="Arial"/>
              <a:buChar char="•"/>
              <a:defRPr/>
            </a:pPr>
            <a:r>
              <a:rPr lang="en-GB" sz="2400" dirty="0">
                <a:ea typeface="ＭＳ Ｐゴシック" pitchFamily="-106" charset="-128"/>
                <a:cs typeface="ＭＳ Ｐゴシック" pitchFamily="-106" charset="-128"/>
              </a:rPr>
              <a:t>  Fragmented</a:t>
            </a:r>
          </a:p>
          <a:p>
            <a:pPr marL="0" indent="0">
              <a:buFont typeface="Arial"/>
              <a:buChar char="•"/>
              <a:defRPr/>
            </a:pPr>
            <a:r>
              <a:rPr lang="en-GB" sz="2400" dirty="0">
                <a:ea typeface="ＭＳ Ｐゴシック" pitchFamily="-106" charset="-128"/>
                <a:cs typeface="ＭＳ Ｐゴシック" pitchFamily="-106" charset="-128"/>
              </a:rPr>
              <a:t>  No </a:t>
            </a:r>
            <a:r>
              <a:rPr lang="en-GB" sz="2400" dirty="0" smtClean="0">
                <a:ea typeface="ＭＳ Ｐゴシック" pitchFamily="-106" charset="-128"/>
                <a:cs typeface="ＭＳ Ｐゴシック" pitchFamily="-106" charset="-128"/>
              </a:rPr>
              <a:t>strategy</a:t>
            </a:r>
          </a:p>
          <a:p>
            <a:pPr marL="0" indent="0">
              <a:buFont typeface="Arial"/>
              <a:buChar char="•"/>
              <a:defRPr/>
            </a:pPr>
            <a:endParaRPr lang="en-GB" sz="2400" dirty="0" smtClean="0">
              <a:ea typeface="ＭＳ Ｐゴシック" pitchFamily="-106" charset="-128"/>
              <a:cs typeface="ＭＳ Ｐゴシック" pitchFamily="-106" charset="-128"/>
            </a:endParaRPr>
          </a:p>
          <a:p>
            <a:pPr marL="0" indent="0" fontAlgn="auto">
              <a:spcAft>
                <a:spcPts val="0"/>
              </a:spcAft>
              <a:buFont typeface="Arial" pitchFamily="-106" charset="0"/>
              <a:buNone/>
              <a:defRPr/>
            </a:pPr>
            <a:r>
              <a:rPr lang="en-GB" sz="2400" b="1" dirty="0">
                <a:ea typeface="ＭＳ Ｐゴシック" pitchFamily="-106" charset="-128"/>
                <a:cs typeface="ＭＳ Ｐゴシック" pitchFamily="-106" charset="-128"/>
              </a:rPr>
              <a:t>RECOMMENDATIONS </a:t>
            </a:r>
            <a:endParaRPr lang="en-GB" sz="800" b="1" dirty="0">
              <a:ea typeface="ＭＳ Ｐゴシック" pitchFamily="-106" charset="-128"/>
              <a:cs typeface="ＭＳ Ｐゴシック" pitchFamily="-106" charset="-128"/>
            </a:endParaRPr>
          </a:p>
          <a:p>
            <a:pPr marL="0" indent="0">
              <a:buFont typeface="Arial"/>
              <a:buChar char="•"/>
              <a:defRPr/>
            </a:pPr>
            <a:r>
              <a:rPr lang="en-GB" sz="2400" dirty="0">
                <a:ea typeface="ＭＳ Ｐゴシック" pitchFamily="-106" charset="-128"/>
                <a:cs typeface="ＭＳ Ｐゴシック" pitchFamily="-106" charset="-128"/>
              </a:rPr>
              <a:t>  Institute of Academic Anaesthesia </a:t>
            </a:r>
          </a:p>
          <a:p>
            <a:pPr marL="0" indent="0">
              <a:buFont typeface="Arial"/>
              <a:buChar char="•"/>
              <a:defRPr/>
            </a:pPr>
            <a:r>
              <a:rPr lang="en-GB" sz="2400" dirty="0">
                <a:ea typeface="ＭＳ Ｐゴシック" pitchFamily="-106" charset="-128"/>
                <a:cs typeface="ＭＳ Ｐゴシック" pitchFamily="-106" charset="-128"/>
              </a:rPr>
              <a:t>  Academic departments </a:t>
            </a:r>
          </a:p>
          <a:p>
            <a:pPr marL="0" indent="0">
              <a:buFont typeface="Arial"/>
              <a:buChar char="•"/>
              <a:defRPr/>
            </a:pPr>
            <a:r>
              <a:rPr lang="en-GB" sz="2400" dirty="0">
                <a:ea typeface="ＭＳ Ｐゴシック" pitchFamily="-106" charset="-128"/>
                <a:cs typeface="ＭＳ Ｐゴシック" pitchFamily="-106" charset="-128"/>
              </a:rPr>
              <a:t>  Proper focus of research</a:t>
            </a:r>
          </a:p>
          <a:p>
            <a:pPr marL="0" indent="0">
              <a:buFont typeface="Arial"/>
              <a:buChar char="•"/>
              <a:defRPr/>
            </a:pPr>
            <a:r>
              <a:rPr lang="en-GB" sz="2400" dirty="0">
                <a:ea typeface="ＭＳ Ｐゴシック" pitchFamily="-106" charset="-128"/>
                <a:cs typeface="ＭＳ Ｐゴシック" pitchFamily="-106" charset="-128"/>
              </a:rPr>
              <a:t>  Academic training </a:t>
            </a:r>
          </a:p>
          <a:p>
            <a:pPr marL="0" indent="0">
              <a:buFont typeface="Arial"/>
              <a:buChar char="•"/>
              <a:defRPr/>
            </a:pPr>
            <a:r>
              <a:rPr lang="en-GB" sz="2400" dirty="0">
                <a:ea typeface="ＭＳ Ｐゴシック" pitchFamily="-106" charset="-128"/>
                <a:cs typeface="ＭＳ Ｐゴシック" pitchFamily="-106" charset="-128"/>
              </a:rPr>
              <a:t>  Intercalated BS/PhD </a:t>
            </a:r>
          </a:p>
          <a:p>
            <a:pPr marL="0" indent="0">
              <a:buFont typeface="Arial"/>
              <a:buChar char="•"/>
              <a:defRPr/>
            </a:pPr>
            <a:r>
              <a:rPr lang="en-GB" sz="2400" dirty="0">
                <a:ea typeface="ＭＳ Ｐゴシック" pitchFamily="-106" charset="-128"/>
                <a:cs typeface="ＭＳ Ｐゴシック" pitchFamily="-106" charset="-128"/>
              </a:rPr>
              <a:t>  Academic Foundation Year doctors</a:t>
            </a:r>
          </a:p>
          <a:p>
            <a:pPr marL="0" indent="0">
              <a:buFont typeface="Arial"/>
              <a:buChar char="•"/>
              <a:defRPr/>
            </a:pPr>
            <a:r>
              <a:rPr lang="en-GB" sz="2400" dirty="0">
                <a:ea typeface="ＭＳ Ｐゴシック" pitchFamily="-106" charset="-128"/>
                <a:cs typeface="ＭＳ Ｐゴシック" pitchFamily="-106" charset="-128"/>
              </a:rPr>
              <a:t>  Research-active NHS consultants</a:t>
            </a:r>
          </a:p>
          <a:p>
            <a:pPr marL="0" indent="0">
              <a:buFont typeface="Arial"/>
              <a:buChar char="•"/>
              <a:defRPr/>
            </a:pPr>
            <a:endParaRPr lang="en-GB" sz="2400" dirty="0" smtClean="0">
              <a:ea typeface="ＭＳ Ｐゴシック" pitchFamily="-106" charset="-128"/>
              <a:cs typeface="ＭＳ Ｐゴシック" pitchFamily="-106" charset="-128"/>
            </a:endParaRPr>
          </a:p>
        </p:txBody>
      </p:sp>
      <p:sp>
        <p:nvSpPr>
          <p:cNvPr id="6" name="TextBox 4"/>
          <p:cNvSpPr txBox="1">
            <a:spLocks noChangeArrowheads="1"/>
          </p:cNvSpPr>
          <p:nvPr/>
        </p:nvSpPr>
        <p:spPr bwMode="auto">
          <a:xfrm>
            <a:off x="6461033" y="1292189"/>
            <a:ext cx="197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dirty="0" err="1"/>
              <a:t>Pandit</a:t>
            </a:r>
            <a:r>
              <a:rPr lang="en-US" altLang="en-US" dirty="0"/>
              <a:t>  </a:t>
            </a:r>
            <a:r>
              <a:rPr lang="en-US" altLang="en-US" i="1" dirty="0"/>
              <a:t>RCoA  </a:t>
            </a:r>
            <a:r>
              <a:rPr lang="en-US" altLang="en-US" dirty="0"/>
              <a:t>2005</a:t>
            </a:r>
          </a:p>
        </p:txBody>
      </p:sp>
      <p:sp>
        <p:nvSpPr>
          <p:cNvPr id="7" name="Title 10"/>
          <p:cNvSpPr txBox="1">
            <a:spLocks/>
          </p:cNvSpPr>
          <p:nvPr/>
        </p:nvSpPr>
        <p:spPr>
          <a:xfrm>
            <a:off x="363856" y="662526"/>
            <a:ext cx="5206070" cy="8268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dirty="0" smtClean="0">
                <a:ea typeface="ＭＳ Ｐゴシック" panose="020B0600070205080204" pitchFamily="34" charset="-128"/>
              </a:rPr>
              <a:t>Review of Academic Anaesthesia 2005</a:t>
            </a:r>
          </a:p>
        </p:txBody>
      </p:sp>
    </p:spTree>
    <p:extLst>
      <p:ext uri="{BB962C8B-B14F-4D97-AF65-F5344CB8AC3E}">
        <p14:creationId xmlns:p14="http://schemas.microsoft.com/office/powerpoint/2010/main" val="1237760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41176" y="442589"/>
            <a:ext cx="9144000" cy="1143000"/>
          </a:xfrm>
        </p:spPr>
        <p:txBody>
          <a:bodyPr>
            <a:normAutofit fontScale="90000"/>
          </a:bodyPr>
          <a:lstStyle/>
          <a:p>
            <a:r>
              <a:rPr lang="en-GB" altLang="en-US" sz="4000" dirty="0" smtClean="0">
                <a:ea typeface="ＭＳ Ｐゴシック" panose="020B0600070205080204" pitchFamily="34" charset="-128"/>
              </a:rPr>
              <a:t>National Institute of Academic Anaesthesia (NIAA)</a:t>
            </a:r>
          </a:p>
        </p:txBody>
      </p:sp>
      <p:sp>
        <p:nvSpPr>
          <p:cNvPr id="33795" name="Content Placeholder 6"/>
          <p:cNvSpPr>
            <a:spLocks noGrp="1"/>
          </p:cNvSpPr>
          <p:nvPr>
            <p:ph idx="1"/>
          </p:nvPr>
        </p:nvSpPr>
        <p:spPr/>
        <p:txBody>
          <a:bodyPr>
            <a:normAutofit/>
          </a:bodyPr>
          <a:lstStyle/>
          <a:p>
            <a:pPr marL="357188" indent="-357188">
              <a:lnSpc>
                <a:spcPct val="90000"/>
              </a:lnSpc>
              <a:spcAft>
                <a:spcPct val="40000"/>
              </a:spcAft>
            </a:pPr>
            <a:r>
              <a:rPr lang="en-GB" altLang="ja-JP" sz="2200" dirty="0" smtClean="0"/>
              <a:t>Established 2008</a:t>
            </a:r>
          </a:p>
          <a:p>
            <a:pPr marL="357188" indent="-357188">
              <a:lnSpc>
                <a:spcPct val="90000"/>
              </a:lnSpc>
              <a:spcAft>
                <a:spcPct val="40000"/>
              </a:spcAft>
            </a:pPr>
            <a:r>
              <a:rPr lang="en-GB" altLang="ja-JP" sz="2200" dirty="0" smtClean="0"/>
              <a:t>Vision:</a:t>
            </a:r>
          </a:p>
          <a:p>
            <a:pPr marL="700088" lvl="1" indent="-357188">
              <a:spcAft>
                <a:spcPct val="40000"/>
              </a:spcAft>
            </a:pPr>
            <a:r>
              <a:rPr lang="en-GB" altLang="ja-JP" sz="1900" dirty="0" smtClean="0"/>
              <a:t>Develop and maximise academic profile of Anaesthesia within the healthcare profession, NHS, Universities and major research bodies</a:t>
            </a:r>
          </a:p>
          <a:p>
            <a:pPr marL="700088" lvl="1" indent="-357188">
              <a:spcAft>
                <a:spcPct val="40000"/>
              </a:spcAft>
            </a:pPr>
            <a:r>
              <a:rPr lang="en-GB" altLang="ja-JP" sz="1900" dirty="0" smtClean="0"/>
              <a:t>Facilitate high profile, influential research </a:t>
            </a:r>
          </a:p>
          <a:p>
            <a:pPr marL="700088" lvl="1" indent="-357188">
              <a:spcAft>
                <a:spcPct val="40000"/>
              </a:spcAft>
            </a:pPr>
            <a:r>
              <a:rPr lang="en-GB" altLang="ja-JP" sz="1900" dirty="0" smtClean="0"/>
              <a:t>Facilitate and support training and continuing professional education in academia</a:t>
            </a:r>
          </a:p>
          <a:p>
            <a:pPr marL="700088" lvl="1" indent="-357188">
              <a:spcAft>
                <a:spcPct val="40000"/>
              </a:spcAft>
            </a:pPr>
            <a:r>
              <a:rPr lang="en-GB" altLang="ja-JP" sz="1900" dirty="0" smtClean="0"/>
              <a:t>Improve patient care by promoting the translation of research into clinical practice</a:t>
            </a:r>
            <a:r>
              <a:rPr lang="en-GB" altLang="ja-JP" sz="2500" dirty="0" smtClean="0"/>
              <a:t> </a:t>
            </a:r>
            <a:endParaRPr lang="en-GB" altLang="en-US" sz="2500" dirty="0" smtClean="0">
              <a:ea typeface="ＭＳ Ｐゴシック" panose="020B0600070205080204" pitchFamily="34"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3" y="5738813"/>
            <a:ext cx="1309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00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14544" y="215411"/>
            <a:ext cx="8066747" cy="1143000"/>
          </a:xfrm>
        </p:spPr>
        <p:txBody>
          <a:bodyPr/>
          <a:lstStyle/>
          <a:p>
            <a:r>
              <a:rPr lang="en-GB" dirty="0"/>
              <a:t>NIAA Health Services Research </a:t>
            </a:r>
            <a:r>
              <a:rPr lang="en-GB" dirty="0" smtClean="0"/>
              <a:t>Centre (HSRC)</a:t>
            </a:r>
            <a:endParaRPr lang="en-GB" altLang="en-US" i="1" dirty="0" smtClean="0">
              <a:ea typeface="ＭＳ Ｐゴシック" panose="020B0600070205080204" pitchFamily="34" charset="-128"/>
            </a:endParaRPr>
          </a:p>
        </p:txBody>
      </p:sp>
      <p:sp>
        <p:nvSpPr>
          <p:cNvPr id="53251" name="Content Placeholder 2"/>
          <p:cNvSpPr>
            <a:spLocks noGrp="1"/>
          </p:cNvSpPr>
          <p:nvPr>
            <p:ph idx="1"/>
          </p:nvPr>
        </p:nvSpPr>
        <p:spPr>
          <a:xfrm>
            <a:off x="457200" y="1428752"/>
            <a:ext cx="8229600" cy="4567602"/>
          </a:xfrm>
        </p:spPr>
        <p:txBody>
          <a:bodyPr rtlCol="0">
            <a:normAutofit fontScale="92500" lnSpcReduction="20000"/>
          </a:bodyPr>
          <a:lstStyle/>
          <a:p>
            <a:pPr fontAlgn="auto">
              <a:lnSpc>
                <a:spcPct val="110000"/>
              </a:lnSpc>
              <a:spcAft>
                <a:spcPts val="0"/>
              </a:spcAft>
              <a:buFont typeface="Arial"/>
              <a:buChar char="•"/>
              <a:defRPr/>
            </a:pPr>
            <a:r>
              <a:rPr lang="en-AU" sz="2000" dirty="0" smtClean="0">
                <a:ea typeface="ＭＳ Ｐゴシック" pitchFamily="-106" charset="-128"/>
                <a:cs typeface="ＭＳ Ｐゴシック" pitchFamily="-106" charset="-128"/>
              </a:rPr>
              <a:t>Launched 2011 as a resource to help the anaesthetic community improve our patients’ care</a:t>
            </a:r>
          </a:p>
          <a:p>
            <a:pPr fontAlgn="auto">
              <a:lnSpc>
                <a:spcPct val="110000"/>
              </a:lnSpc>
              <a:spcAft>
                <a:spcPts val="0"/>
              </a:spcAft>
              <a:buFont typeface="Arial"/>
              <a:buChar char="•"/>
              <a:defRPr/>
            </a:pPr>
            <a:endParaRPr lang="en-AU" sz="2000" dirty="0" smtClean="0">
              <a:ea typeface="ＭＳ Ｐゴシック" pitchFamily="-106" charset="-128"/>
              <a:cs typeface="ＭＳ Ｐゴシック" pitchFamily="-106" charset="-128"/>
            </a:endParaRPr>
          </a:p>
          <a:p>
            <a:pPr fontAlgn="auto">
              <a:lnSpc>
                <a:spcPct val="110000"/>
              </a:lnSpc>
              <a:spcAft>
                <a:spcPts val="0"/>
              </a:spcAft>
              <a:buFont typeface="Arial"/>
              <a:buChar char="•"/>
              <a:defRPr/>
            </a:pPr>
            <a:r>
              <a:rPr lang="en-AU" sz="2000" dirty="0" smtClean="0">
                <a:ea typeface="ＭＳ Ｐゴシック" pitchFamily="-106" charset="-128"/>
                <a:cs typeface="ＭＳ Ｐゴシック" pitchFamily="-106" charset="-128"/>
              </a:rPr>
              <a:t>Health Services Research (HSR)</a:t>
            </a:r>
            <a:r>
              <a:rPr lang="en-US" sz="2000" dirty="0">
                <a:ea typeface="ＭＳ Ｐゴシック" pitchFamily="-106" charset="-128"/>
                <a:cs typeface="ＭＳ Ｐゴシック" pitchFamily="-106" charset="-128"/>
              </a:rPr>
              <a:t> </a:t>
            </a:r>
            <a:r>
              <a:rPr lang="en-US" sz="2000" dirty="0" smtClean="0">
                <a:ea typeface="ＭＳ Ｐゴシック" pitchFamily="-106" charset="-128"/>
                <a:cs typeface="ＭＳ Ｐゴシック" pitchFamily="-106" charset="-128"/>
              </a:rPr>
              <a:t>is research with the aims of:</a:t>
            </a:r>
          </a:p>
          <a:p>
            <a:pPr lvl="1">
              <a:lnSpc>
                <a:spcPct val="110000"/>
              </a:lnSpc>
              <a:buFont typeface="Arial"/>
              <a:buChar char="•"/>
              <a:defRPr/>
            </a:pPr>
            <a:r>
              <a:rPr lang="en-US" sz="1700" dirty="0" smtClean="0">
                <a:ea typeface="ＭＳ Ｐゴシック" pitchFamily="-106" charset="-128"/>
                <a:cs typeface="ＭＳ Ｐゴシック" pitchFamily="-106" charset="-128"/>
              </a:rPr>
              <a:t> improving patient outcomes, </a:t>
            </a:r>
          </a:p>
          <a:p>
            <a:pPr lvl="1">
              <a:lnSpc>
                <a:spcPct val="110000"/>
              </a:lnSpc>
              <a:buFont typeface="Arial"/>
              <a:buChar char="•"/>
              <a:defRPr/>
            </a:pPr>
            <a:r>
              <a:rPr lang="en-US" sz="1700" dirty="0" smtClean="0">
                <a:ea typeface="ＭＳ Ｐゴシック" pitchFamily="-106" charset="-128"/>
                <a:cs typeface="ＭＳ Ｐゴシック" pitchFamily="-106" charset="-128"/>
              </a:rPr>
              <a:t>evaluating the delivery of healthcare.</a:t>
            </a:r>
          </a:p>
          <a:p>
            <a:pPr lvl="1">
              <a:lnSpc>
                <a:spcPct val="110000"/>
              </a:lnSpc>
              <a:buFont typeface="Arial"/>
              <a:buChar char="•"/>
              <a:defRPr/>
            </a:pPr>
            <a:endParaRPr lang="en-US" sz="1700" dirty="0" smtClean="0">
              <a:ea typeface="ＭＳ Ｐゴシック" pitchFamily="-106" charset="-128"/>
              <a:cs typeface="ＭＳ Ｐゴシック" pitchFamily="-106" charset="-128"/>
            </a:endParaRPr>
          </a:p>
          <a:p>
            <a:pPr>
              <a:lnSpc>
                <a:spcPct val="110000"/>
              </a:lnSpc>
              <a:buFont typeface="Arial"/>
              <a:buChar char="•"/>
              <a:defRPr/>
            </a:pPr>
            <a:r>
              <a:rPr lang="en-US" sz="2000" dirty="0" smtClean="0">
                <a:ea typeface="ＭＳ Ｐゴシック" pitchFamily="-106" charset="-128"/>
                <a:cs typeface="ＭＳ Ｐゴシック" pitchFamily="-106" charset="-128"/>
              </a:rPr>
              <a:t>Clinical epidemiology and clinical trials to demonstrate the effectiveness of interventions</a:t>
            </a:r>
            <a:r>
              <a:rPr lang="en-US" sz="2000" dirty="0">
                <a:ea typeface="ＭＳ Ｐゴシック" pitchFamily="-106" charset="-128"/>
                <a:cs typeface="ＭＳ Ｐゴシック" pitchFamily="-106" charset="-128"/>
              </a:rPr>
              <a:t>						    		   	</a:t>
            </a:r>
          </a:p>
          <a:p>
            <a:pPr>
              <a:lnSpc>
                <a:spcPct val="110000"/>
              </a:lnSpc>
              <a:buFont typeface="Arial"/>
              <a:buChar char="•"/>
              <a:defRPr/>
            </a:pPr>
            <a:endParaRPr lang="en-US" sz="2000" dirty="0">
              <a:ea typeface="ＭＳ Ｐゴシック" pitchFamily="-106" charset="-128"/>
              <a:cs typeface="ＭＳ Ｐゴシック" pitchFamily="-106" charset="-128"/>
            </a:endParaRPr>
          </a:p>
          <a:p>
            <a:pPr>
              <a:lnSpc>
                <a:spcPct val="110000"/>
              </a:lnSpc>
              <a:buFont typeface="Arial"/>
              <a:buChar char="•"/>
              <a:defRPr/>
            </a:pPr>
            <a:r>
              <a:rPr lang="en-US" sz="2000" dirty="0">
                <a:ea typeface="ＭＳ Ｐゴシック" pitchFamily="-106" charset="-128"/>
                <a:cs typeface="ＭＳ Ｐゴシック" pitchFamily="-106" charset="-128"/>
              </a:rPr>
              <a:t>“Glue” </a:t>
            </a:r>
            <a:r>
              <a:rPr lang="en-US" sz="2000" dirty="0"/>
              <a:t>between clinical </a:t>
            </a:r>
            <a:r>
              <a:rPr lang="en-US" sz="2000" dirty="0" err="1"/>
              <a:t>anaesthesia</a:t>
            </a:r>
            <a:r>
              <a:rPr lang="en-US" sz="2000" dirty="0"/>
              <a:t> and the research </a:t>
            </a:r>
            <a:r>
              <a:rPr lang="en-US" sz="2000" dirty="0" smtClean="0"/>
              <a:t>agenda.</a:t>
            </a:r>
          </a:p>
          <a:p>
            <a:pPr>
              <a:lnSpc>
                <a:spcPct val="110000"/>
              </a:lnSpc>
              <a:buFont typeface="Arial"/>
              <a:buChar char="•"/>
              <a:defRPr/>
            </a:pPr>
            <a:endParaRPr lang="en-US" sz="2000" dirty="0">
              <a:ea typeface="ＭＳ Ｐゴシック" pitchFamily="-106" charset="-128"/>
              <a:cs typeface="ＭＳ Ｐゴシック" pitchFamily="-106" charset="-128"/>
            </a:endParaRPr>
          </a:p>
          <a:p>
            <a:pPr>
              <a:lnSpc>
                <a:spcPct val="110000"/>
              </a:lnSpc>
              <a:buFont typeface="Arial"/>
              <a:buChar char="•"/>
              <a:defRPr/>
            </a:pPr>
            <a:r>
              <a:rPr lang="en-US" sz="2000" dirty="0">
                <a:ea typeface="ＭＳ Ｐゴシック" pitchFamily="-106" charset="-128"/>
                <a:cs typeface="ＭＳ Ｐゴシック" pitchFamily="-106" charset="-128"/>
              </a:rPr>
              <a:t>Filling “translation gaps”, for example between laboratory-based research and trials in humans</a:t>
            </a:r>
          </a:p>
          <a:p>
            <a:pPr fontAlgn="auto">
              <a:spcAft>
                <a:spcPts val="0"/>
              </a:spcAft>
              <a:buFont typeface="Arial"/>
              <a:buChar char="•"/>
              <a:defRPr/>
            </a:pPr>
            <a:endParaRPr lang="en-GB" sz="2000" dirty="0" smtClean="0">
              <a:ea typeface="ＭＳ Ｐゴシック" pitchFamily="-106" charset="-128"/>
              <a:cs typeface="ＭＳ Ｐゴシック" pitchFamily="-106" charset="-128"/>
            </a:endParaRPr>
          </a:p>
          <a:p>
            <a:pPr fontAlgn="auto">
              <a:spcAft>
                <a:spcPts val="0"/>
              </a:spcAft>
              <a:buFont typeface="Arial"/>
              <a:buChar char="•"/>
              <a:defRPr/>
            </a:pPr>
            <a:endParaRPr lang="en-GB" sz="2000" dirty="0" smtClean="0">
              <a:ea typeface="ＭＳ Ｐゴシック" pitchFamily="-106" charset="-128"/>
              <a:cs typeface="ＭＳ Ｐゴシック" pitchFamily="-106" charset="-128"/>
            </a:endParaRPr>
          </a:p>
          <a:p>
            <a:pPr fontAlgn="auto">
              <a:spcAft>
                <a:spcPts val="0"/>
              </a:spcAft>
              <a:buFont typeface="Arial"/>
              <a:buChar char="•"/>
              <a:defRPr/>
            </a:pPr>
            <a:endParaRPr lang="en-GB" sz="2400" dirty="0" smtClean="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016153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NIAA / HSRC Patient, Carer and Public Involvement and Engagement Working Group</a:t>
            </a:r>
            <a:endParaRPr lang="en-GB" dirty="0"/>
          </a:p>
        </p:txBody>
      </p:sp>
      <p:sp>
        <p:nvSpPr>
          <p:cNvPr id="3" name="Content Placeholder 2"/>
          <p:cNvSpPr>
            <a:spLocks noGrp="1"/>
          </p:cNvSpPr>
          <p:nvPr>
            <p:ph idx="1"/>
          </p:nvPr>
        </p:nvSpPr>
        <p:spPr/>
        <p:txBody>
          <a:bodyPr/>
          <a:lstStyle/>
          <a:p>
            <a:r>
              <a:rPr lang="en-GB" dirty="0" smtClean="0"/>
              <a:t>Development of NIAA and HSRC and their successful work with major funders brought an increased need for PCPIE within the specialty.</a:t>
            </a:r>
          </a:p>
          <a:p>
            <a:endParaRPr lang="en-GB" dirty="0" smtClean="0"/>
          </a:p>
          <a:p>
            <a:r>
              <a:rPr lang="en-GB" dirty="0" smtClean="0"/>
              <a:t>PCPIE Working Group established 2013.</a:t>
            </a:r>
          </a:p>
          <a:p>
            <a:endParaRPr lang="en-GB" dirty="0" smtClean="0"/>
          </a:p>
          <a:p>
            <a:r>
              <a:rPr lang="en-GB" dirty="0" smtClean="0"/>
              <a:t>Consists of:</a:t>
            </a:r>
          </a:p>
          <a:p>
            <a:pPr lvl="1"/>
            <a:r>
              <a:rPr lang="en-GB" dirty="0" smtClean="0"/>
              <a:t>Members of the Royal College of Anaesthetist’s Lay Committee with an interest in clinical research</a:t>
            </a:r>
          </a:p>
          <a:p>
            <a:pPr lvl="1"/>
            <a:r>
              <a:rPr lang="en-GB" dirty="0"/>
              <a:t>Chair (Dr Mark Edwards, Southampton) and Deputy Chair (Dr Joyce Yeung, Birmingham)</a:t>
            </a:r>
          </a:p>
          <a:p>
            <a:pPr marL="342900" lvl="1" indent="0">
              <a:buNone/>
            </a:pPr>
            <a:endParaRPr lang="en-GB" dirty="0" smtClean="0"/>
          </a:p>
          <a:p>
            <a:r>
              <a:rPr lang="en-GB" dirty="0"/>
              <a:t>Supported by the </a:t>
            </a:r>
            <a:r>
              <a:rPr lang="en-GB" dirty="0" err="1"/>
              <a:t>RCoA</a:t>
            </a:r>
            <a:r>
              <a:rPr lang="en-GB" dirty="0"/>
              <a:t> Clinical Quality &amp; Research department</a:t>
            </a:r>
          </a:p>
        </p:txBody>
      </p:sp>
    </p:spTree>
    <p:extLst>
      <p:ext uri="{BB962C8B-B14F-4D97-AF65-F5344CB8AC3E}">
        <p14:creationId xmlns:p14="http://schemas.microsoft.com/office/powerpoint/2010/main" val="2674475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NIAA / HSRC Patient, Carer and Public Involvement and Engagement Working Group</a:t>
            </a:r>
            <a:endParaRPr lang="en-GB" dirty="0"/>
          </a:p>
        </p:txBody>
      </p:sp>
      <p:sp>
        <p:nvSpPr>
          <p:cNvPr id="3" name="Content Placeholder 2"/>
          <p:cNvSpPr>
            <a:spLocks noGrp="1"/>
          </p:cNvSpPr>
          <p:nvPr>
            <p:ph idx="1"/>
          </p:nvPr>
        </p:nvSpPr>
        <p:spPr/>
        <p:txBody>
          <a:bodyPr/>
          <a:lstStyle/>
          <a:p>
            <a:r>
              <a:rPr lang="en-GB" dirty="0" smtClean="0"/>
              <a:t>Aims:</a:t>
            </a:r>
          </a:p>
          <a:p>
            <a:pPr lvl="1"/>
            <a:r>
              <a:rPr lang="en-GB" dirty="0" smtClean="0"/>
              <a:t>Provide patient and public involvement to support researchers in anaesthesia and perioperative medicine</a:t>
            </a:r>
          </a:p>
          <a:p>
            <a:pPr lvl="1"/>
            <a:r>
              <a:rPr lang="en-GB" dirty="0" smtClean="0"/>
              <a:t>To complement, but not replace local PCPIE input</a:t>
            </a:r>
          </a:p>
          <a:p>
            <a:pPr lvl="1"/>
            <a:r>
              <a:rPr lang="en-GB" dirty="0" smtClean="0"/>
              <a:t>Currently the focus is on providing input at the </a:t>
            </a:r>
            <a:r>
              <a:rPr lang="en-GB" b="1" dirty="0" smtClean="0"/>
              <a:t>planning / design </a:t>
            </a:r>
            <a:r>
              <a:rPr lang="en-GB" dirty="0" smtClean="0"/>
              <a:t>stage of research grant applications.</a:t>
            </a:r>
          </a:p>
          <a:p>
            <a:pPr lvl="1"/>
            <a:r>
              <a:rPr lang="en-GB" dirty="0" smtClean="0"/>
              <a:t>Further support may be offered depending on the research proposal and available resources</a:t>
            </a:r>
          </a:p>
          <a:p>
            <a:pPr lvl="1"/>
            <a:endParaRPr lang="en-GB" dirty="0" smtClean="0"/>
          </a:p>
          <a:p>
            <a:r>
              <a:rPr lang="en-GB" dirty="0" smtClean="0"/>
              <a:t>Provides a review of research proposals from the perspective of members of the public, including:</a:t>
            </a:r>
          </a:p>
          <a:p>
            <a:pPr lvl="1"/>
            <a:r>
              <a:rPr lang="en-GB" dirty="0" smtClean="0"/>
              <a:t>Overall perspective of the proposed research</a:t>
            </a:r>
          </a:p>
          <a:p>
            <a:pPr lvl="1"/>
            <a:r>
              <a:rPr lang="en-GB" dirty="0" smtClean="0"/>
              <a:t>Specific comments on lay summaries, patient-facing information and the likely participant experience in the proposed study</a:t>
            </a:r>
          </a:p>
        </p:txBody>
      </p:sp>
    </p:spTree>
    <p:extLst>
      <p:ext uri="{BB962C8B-B14F-4D97-AF65-F5344CB8AC3E}">
        <p14:creationId xmlns:p14="http://schemas.microsoft.com/office/powerpoint/2010/main" val="389391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Carer and Public Involvement and Engagement in Anaesthesia Research</a:t>
            </a:r>
            <a:endParaRPr lang="en-GB" dirty="0"/>
          </a:p>
        </p:txBody>
      </p:sp>
      <p:sp>
        <p:nvSpPr>
          <p:cNvPr id="3" name="Content Placeholder 2"/>
          <p:cNvSpPr>
            <a:spLocks noGrp="1"/>
          </p:cNvSpPr>
          <p:nvPr>
            <p:ph idx="1"/>
          </p:nvPr>
        </p:nvSpPr>
        <p:spPr>
          <a:xfrm>
            <a:off x="628650" y="2184001"/>
            <a:ext cx="6610661" cy="3702571"/>
          </a:xfrm>
        </p:spPr>
        <p:txBody>
          <a:bodyPr>
            <a:normAutofit/>
          </a:bodyPr>
          <a:lstStyle/>
          <a:p>
            <a:r>
              <a:rPr lang="en-GB" sz="2800" dirty="0" smtClean="0"/>
              <a:t>This presentation will include:</a:t>
            </a:r>
          </a:p>
          <a:p>
            <a:pPr lvl="1"/>
            <a:endParaRPr lang="en-GB" sz="2400" dirty="0" smtClean="0"/>
          </a:p>
          <a:p>
            <a:pPr lvl="1"/>
            <a:r>
              <a:rPr lang="en-GB" sz="2400" dirty="0" smtClean="0"/>
              <a:t>Key definitions</a:t>
            </a:r>
          </a:p>
          <a:p>
            <a:pPr lvl="1"/>
            <a:endParaRPr lang="en-GB" sz="2400" dirty="0" smtClean="0"/>
          </a:p>
          <a:p>
            <a:pPr lvl="1"/>
            <a:r>
              <a:rPr lang="en-GB" sz="2400" dirty="0" smtClean="0"/>
              <a:t>The role of public involvement in anaesthesia research</a:t>
            </a:r>
          </a:p>
          <a:p>
            <a:pPr lvl="1"/>
            <a:endParaRPr lang="en-GB" sz="2400" dirty="0" smtClean="0"/>
          </a:p>
          <a:p>
            <a:pPr lvl="1"/>
            <a:r>
              <a:rPr lang="en-GB" sz="2400" dirty="0" smtClean="0"/>
              <a:t>How this is achieved</a:t>
            </a:r>
            <a:endParaRPr lang="en-GB" sz="2400" dirty="0"/>
          </a:p>
          <a:p>
            <a:endParaRPr lang="en-GB" dirty="0"/>
          </a:p>
        </p:txBody>
      </p:sp>
    </p:spTree>
    <p:extLst>
      <p:ext uri="{BB962C8B-B14F-4D97-AF65-F5344CB8AC3E}">
        <p14:creationId xmlns:p14="http://schemas.microsoft.com/office/powerpoint/2010/main" val="3903811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NIAA / HSRC Patient, Carer and Public Involvement and Engagement Working Group</a:t>
            </a:r>
            <a:endParaRPr lang="en-GB" dirty="0"/>
          </a:p>
        </p:txBody>
      </p:sp>
      <p:pic>
        <p:nvPicPr>
          <p:cNvPr id="4" name="Picture 3"/>
          <p:cNvPicPr>
            <a:picLocks noChangeAspect="1"/>
          </p:cNvPicPr>
          <p:nvPr/>
        </p:nvPicPr>
        <p:blipFill>
          <a:blip r:embed="rId3" cstate="print"/>
          <a:stretch>
            <a:fillRect/>
          </a:stretch>
        </p:blipFill>
        <p:spPr>
          <a:xfrm>
            <a:off x="628650" y="1840261"/>
            <a:ext cx="4365497" cy="3716572"/>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5" name="Content Placeholder 4"/>
          <p:cNvSpPr>
            <a:spLocks noGrp="1"/>
          </p:cNvSpPr>
          <p:nvPr>
            <p:ph idx="1"/>
          </p:nvPr>
        </p:nvSpPr>
        <p:spPr>
          <a:xfrm>
            <a:off x="5205046" y="1840260"/>
            <a:ext cx="3310304" cy="3470293"/>
          </a:xfrm>
        </p:spPr>
        <p:txBody>
          <a:bodyPr>
            <a:normAutofit/>
          </a:bodyPr>
          <a:lstStyle/>
          <a:p>
            <a:r>
              <a:rPr lang="en-GB" dirty="0" smtClean="0"/>
              <a:t>Online support request</a:t>
            </a:r>
          </a:p>
          <a:p>
            <a:r>
              <a:rPr lang="en-GB" dirty="0" smtClean="0"/>
              <a:t>27 applications </a:t>
            </a:r>
            <a:r>
              <a:rPr lang="en-GB" dirty="0" smtClean="0"/>
              <a:t>reviewed to date</a:t>
            </a:r>
          </a:p>
          <a:p>
            <a:r>
              <a:rPr lang="en-GB" dirty="0" smtClean="0"/>
              <a:t>Positive feedback from researchers on the Group’s input and support. </a:t>
            </a:r>
          </a:p>
          <a:p>
            <a:r>
              <a:rPr lang="en-GB" dirty="0" smtClean="0"/>
              <a:t>Several examples of research proposals being modified after PCPIE input.</a:t>
            </a:r>
          </a:p>
          <a:p>
            <a:endParaRPr lang="en-GB" dirty="0"/>
          </a:p>
        </p:txBody>
      </p:sp>
    </p:spTree>
    <p:extLst>
      <p:ext uri="{BB962C8B-B14F-4D97-AF65-F5344CB8AC3E}">
        <p14:creationId xmlns:p14="http://schemas.microsoft.com/office/powerpoint/2010/main" val="2079174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691"/>
            <a:ext cx="7886700" cy="1325563"/>
          </a:xfrm>
        </p:spPr>
        <p:txBody>
          <a:bodyPr/>
          <a:lstStyle/>
          <a:p>
            <a:r>
              <a:rPr lang="en-GB" dirty="0" smtClean="0"/>
              <a:t>Public involvement in Anaesthesia research priority setting</a:t>
            </a:r>
            <a:endParaRPr lang="en-GB" dirty="0"/>
          </a:p>
        </p:txBody>
      </p:sp>
      <p:sp>
        <p:nvSpPr>
          <p:cNvPr id="3" name="Content Placeholder 2"/>
          <p:cNvSpPr>
            <a:spLocks noGrp="1"/>
          </p:cNvSpPr>
          <p:nvPr>
            <p:ph idx="1"/>
          </p:nvPr>
        </p:nvSpPr>
        <p:spPr>
          <a:xfrm>
            <a:off x="628650" y="3411415"/>
            <a:ext cx="7886700" cy="3275501"/>
          </a:xfrm>
        </p:spPr>
        <p:txBody>
          <a:bodyPr/>
          <a:lstStyle/>
          <a:p>
            <a:r>
              <a:rPr lang="en-GB" dirty="0" smtClean="0">
                <a:effectLst/>
              </a:rPr>
              <a:t>James Lind Alliance (JLA) Priority Setting Partnerships:</a:t>
            </a:r>
          </a:p>
          <a:p>
            <a:endParaRPr lang="en-GB" dirty="0" smtClean="0">
              <a:effectLst/>
            </a:endParaRPr>
          </a:p>
          <a:p>
            <a:r>
              <a:rPr lang="en-GB" dirty="0" smtClean="0">
                <a:effectLst/>
              </a:rPr>
              <a:t>Brings</a:t>
            </a:r>
            <a:r>
              <a:rPr lang="en-GB" dirty="0">
                <a:effectLst/>
              </a:rPr>
              <a:t> </a:t>
            </a:r>
            <a:r>
              <a:rPr lang="en-GB" b="1" dirty="0">
                <a:effectLst/>
              </a:rPr>
              <a:t>patients</a:t>
            </a:r>
            <a:r>
              <a:rPr lang="en-GB" dirty="0">
                <a:effectLst/>
              </a:rPr>
              <a:t>, </a:t>
            </a:r>
            <a:r>
              <a:rPr lang="en-GB" b="1" dirty="0">
                <a:effectLst/>
              </a:rPr>
              <a:t>carers</a:t>
            </a:r>
            <a:r>
              <a:rPr lang="en-GB" dirty="0">
                <a:effectLst/>
              </a:rPr>
              <a:t> and </a:t>
            </a:r>
            <a:r>
              <a:rPr lang="en-GB" b="1" dirty="0">
                <a:effectLst/>
              </a:rPr>
              <a:t>clinicians</a:t>
            </a:r>
            <a:r>
              <a:rPr lang="en-GB" dirty="0">
                <a:effectLst/>
              </a:rPr>
              <a:t> together to identify and prioritise the</a:t>
            </a:r>
            <a:r>
              <a:rPr lang="en-GB" dirty="0">
                <a:solidFill>
                  <a:schemeClr val="bg1"/>
                </a:solidFill>
                <a:effectLst/>
              </a:rPr>
              <a:t> </a:t>
            </a:r>
            <a:r>
              <a:rPr lang="en-GB" b="1" dirty="0">
                <a:solidFill>
                  <a:schemeClr val="tx1"/>
                </a:solidFill>
              </a:rPr>
              <a:t>top 10</a:t>
            </a:r>
            <a:r>
              <a:rPr lang="en-GB" b="1" dirty="0">
                <a:solidFill>
                  <a:schemeClr val="tx1"/>
                </a:solidFill>
                <a:effectLst/>
              </a:rPr>
              <a:t> uncertainties</a:t>
            </a:r>
            <a:r>
              <a:rPr lang="en-GB" dirty="0">
                <a:effectLst/>
              </a:rPr>
              <a:t>, </a:t>
            </a:r>
            <a:r>
              <a:rPr lang="en-GB" dirty="0" smtClean="0">
                <a:effectLst/>
              </a:rPr>
              <a:t>about </a:t>
            </a:r>
            <a:r>
              <a:rPr lang="en-GB" dirty="0">
                <a:effectLst/>
              </a:rPr>
              <a:t>the effects of treatments that they agree are most important</a:t>
            </a:r>
            <a:r>
              <a:rPr lang="en-GB" dirty="0" smtClean="0">
                <a:effectLst/>
              </a:rPr>
              <a:t>.</a:t>
            </a:r>
          </a:p>
          <a:p>
            <a:endParaRPr lang="en-GB" dirty="0"/>
          </a:p>
          <a:p>
            <a:r>
              <a:rPr lang="en-GB" dirty="0" smtClean="0"/>
              <a:t>Work co-ordinated by the NIHR Evaluation, Trials and Studies Co-ordinating Centre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761029"/>
            <a:ext cx="7812688" cy="1464880"/>
          </a:xfrm>
          <a:prstGeom prst="rect">
            <a:avLst/>
          </a:prstGeom>
        </p:spPr>
      </p:pic>
    </p:spTree>
    <p:extLst>
      <p:ext uri="{BB962C8B-B14F-4D97-AF65-F5344CB8AC3E}">
        <p14:creationId xmlns:p14="http://schemas.microsoft.com/office/powerpoint/2010/main" val="2246825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973" y="4027222"/>
            <a:ext cx="8382503" cy="2102946"/>
          </a:xfrm>
        </p:spPr>
        <p:txBody>
          <a:bodyPr>
            <a:normAutofit fontScale="92500" lnSpcReduction="20000"/>
          </a:bodyPr>
          <a:lstStyle/>
          <a:p>
            <a:r>
              <a:rPr lang="en-GB" dirty="0"/>
              <a:t>First prioritisation exercise 2009 – 2011. Majority of priorities identified progressed to funded studies</a:t>
            </a:r>
            <a:r>
              <a:rPr lang="en-GB" dirty="0" smtClean="0"/>
              <a:t>.</a:t>
            </a:r>
          </a:p>
          <a:p>
            <a:endParaRPr lang="en-GB" dirty="0" smtClean="0"/>
          </a:p>
          <a:p>
            <a:r>
              <a:rPr lang="en-GB" dirty="0" smtClean="0"/>
              <a:t>Second round (2014 – present) more focussed on public involvement through Partnership with JLA</a:t>
            </a:r>
          </a:p>
          <a:p>
            <a:endParaRPr lang="en-GB" dirty="0" smtClean="0"/>
          </a:p>
          <a:p>
            <a:r>
              <a:rPr lang="en-GB" dirty="0" smtClean="0"/>
              <a:t>Spring 2015 –Top 10 priorities finalised</a:t>
            </a:r>
            <a:endParaRPr lang="en-GB" dirty="0"/>
          </a:p>
        </p:txBody>
      </p:sp>
      <p:pic>
        <p:nvPicPr>
          <p:cNvPr id="4" name="Picture 3"/>
          <p:cNvPicPr>
            <a:picLocks noChangeAspect="1"/>
          </p:cNvPicPr>
          <p:nvPr/>
        </p:nvPicPr>
        <p:blipFill>
          <a:blip r:embed="rId3" cstate="print"/>
          <a:stretch>
            <a:fillRect/>
          </a:stretch>
        </p:blipFill>
        <p:spPr>
          <a:xfrm>
            <a:off x="2183839" y="1425939"/>
            <a:ext cx="4498315" cy="2196834"/>
          </a:xfrm>
          <a:prstGeom prst="rect">
            <a:avLst/>
          </a:prstGeom>
        </p:spPr>
      </p:pic>
      <p:sp>
        <p:nvSpPr>
          <p:cNvPr id="5" name="Title 1"/>
          <p:cNvSpPr txBox="1">
            <a:spLocks/>
          </p:cNvSpPr>
          <p:nvPr/>
        </p:nvSpPr>
        <p:spPr>
          <a:xfrm>
            <a:off x="517281" y="16583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dirty="0" smtClean="0"/>
              <a:t>Public involvement in Anaesthesia research priority setting</a:t>
            </a:r>
            <a:endParaRPr lang="en-GB" dirty="0"/>
          </a:p>
        </p:txBody>
      </p:sp>
    </p:spTree>
    <p:extLst>
      <p:ext uri="{BB962C8B-B14F-4D97-AF65-F5344CB8AC3E}">
        <p14:creationId xmlns:p14="http://schemas.microsoft.com/office/powerpoint/2010/main" val="2759151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ways of accessing PCPIE in Anaesthesia research</a:t>
            </a:r>
            <a:endParaRPr lang="en-GB" dirty="0"/>
          </a:p>
        </p:txBody>
      </p:sp>
      <p:sp>
        <p:nvSpPr>
          <p:cNvPr id="3" name="Content Placeholder 2"/>
          <p:cNvSpPr>
            <a:spLocks noGrp="1"/>
          </p:cNvSpPr>
          <p:nvPr>
            <p:ph idx="1"/>
          </p:nvPr>
        </p:nvSpPr>
        <p:spPr/>
        <p:txBody>
          <a:bodyPr>
            <a:normAutofit/>
          </a:bodyPr>
          <a:lstStyle/>
          <a:p>
            <a:r>
              <a:rPr lang="en-GB" dirty="0" smtClean="0"/>
              <a:t>Sources of PCPIE for researchers:</a:t>
            </a:r>
          </a:p>
          <a:p>
            <a:pPr lvl="1"/>
            <a:r>
              <a:rPr lang="en-US" altLang="en-US" sz="2000" dirty="0"/>
              <a:t>Patients</a:t>
            </a:r>
          </a:p>
          <a:p>
            <a:pPr lvl="1"/>
            <a:r>
              <a:rPr lang="en-US" altLang="en-US" sz="2000" dirty="0"/>
              <a:t>Informal contacts</a:t>
            </a:r>
          </a:p>
          <a:p>
            <a:pPr lvl="1"/>
            <a:r>
              <a:rPr lang="en-US" altLang="en-US" sz="2000" dirty="0"/>
              <a:t>Institutional patient groups</a:t>
            </a:r>
          </a:p>
          <a:p>
            <a:pPr lvl="1"/>
            <a:r>
              <a:rPr lang="en-US" altLang="en-US" sz="2000" dirty="0"/>
              <a:t>Local </a:t>
            </a:r>
            <a:r>
              <a:rPr lang="en-US" altLang="en-US" sz="2000" dirty="0" smtClean="0"/>
              <a:t>NIHR Research </a:t>
            </a:r>
            <a:r>
              <a:rPr lang="en-US" altLang="en-US" sz="2000" dirty="0"/>
              <a:t>Design Services (RDS)</a:t>
            </a:r>
          </a:p>
          <a:p>
            <a:pPr lvl="1"/>
            <a:r>
              <a:rPr lang="en-US" altLang="en-US" sz="2000" dirty="0" smtClean="0"/>
              <a:t>Patient </a:t>
            </a:r>
            <a:r>
              <a:rPr lang="en-US" altLang="en-US" sz="2000" dirty="0" err="1" smtClean="0"/>
              <a:t>organisations</a:t>
            </a:r>
            <a:r>
              <a:rPr lang="en-US" altLang="en-US" sz="2000" dirty="0" smtClean="0"/>
              <a:t> and charities</a:t>
            </a:r>
          </a:p>
          <a:p>
            <a:pPr marL="0" indent="0">
              <a:buNone/>
            </a:pPr>
            <a:endParaRPr lang="en-GB" dirty="0" smtClean="0"/>
          </a:p>
          <a:p>
            <a:r>
              <a:rPr lang="en-GB" dirty="0" smtClean="0"/>
              <a:t>Possible ways of engaging with public members:</a:t>
            </a:r>
          </a:p>
          <a:p>
            <a:pPr lvl="1"/>
            <a:r>
              <a:rPr lang="en-GB" dirty="0" smtClean="0"/>
              <a:t>face-to-face</a:t>
            </a:r>
          </a:p>
          <a:p>
            <a:pPr lvl="1"/>
            <a:r>
              <a:rPr lang="en-GB" dirty="0" smtClean="0"/>
              <a:t>online (e.g. </a:t>
            </a:r>
            <a:r>
              <a:rPr lang="en-GB" dirty="0" smtClean="0">
                <a:hlinkClick r:id="rId3"/>
              </a:rPr>
              <a:t>www.peopleinresearch.org.uk</a:t>
            </a:r>
            <a:r>
              <a:rPr lang="en-GB" dirty="0" smtClean="0"/>
              <a:t>)</a:t>
            </a:r>
          </a:p>
          <a:p>
            <a:pPr lvl="1"/>
            <a:r>
              <a:rPr lang="en-GB" dirty="0" smtClean="0"/>
              <a:t>social </a:t>
            </a:r>
            <a:r>
              <a:rPr lang="en-GB" dirty="0"/>
              <a:t>media (see </a:t>
            </a:r>
            <a:r>
              <a:rPr lang="en-GB" dirty="0">
                <a:hlinkClick r:id="rId4"/>
              </a:rPr>
              <a:t>http://</a:t>
            </a:r>
            <a:r>
              <a:rPr lang="en-GB" dirty="0" smtClean="0">
                <a:hlinkClick r:id="rId4"/>
              </a:rPr>
              <a:t>www.invo.org.uk/wp-content/uploads/2014/11/9982-Social-Media-Guide-WEB.pdf</a:t>
            </a:r>
            <a:r>
              <a:rPr lang="en-GB" dirty="0" smtClean="0"/>
              <a:t> for guidance)</a:t>
            </a:r>
            <a:endParaRPr lang="en-GB" dirty="0"/>
          </a:p>
        </p:txBody>
      </p:sp>
    </p:spTree>
    <p:extLst>
      <p:ext uri="{BB962C8B-B14F-4D97-AF65-F5344CB8AC3E}">
        <p14:creationId xmlns:p14="http://schemas.microsoft.com/office/powerpoint/2010/main" val="504245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a:bodyPr>
          <a:lstStyle/>
          <a:p>
            <a:r>
              <a:rPr lang="en-GB" dirty="0" smtClean="0"/>
              <a:t>PCPIE is now a core part of research</a:t>
            </a:r>
          </a:p>
          <a:p>
            <a:endParaRPr lang="en-GB" dirty="0" smtClean="0"/>
          </a:p>
          <a:p>
            <a:r>
              <a:rPr lang="en-GB" dirty="0" smtClean="0"/>
              <a:t>It is a natural progression of patient partnership in healthcare</a:t>
            </a:r>
          </a:p>
          <a:p>
            <a:endParaRPr lang="en-GB" dirty="0" smtClean="0"/>
          </a:p>
          <a:p>
            <a:r>
              <a:rPr lang="en-GB" dirty="0" smtClean="0"/>
              <a:t>PCPIE may improve research quality</a:t>
            </a:r>
          </a:p>
          <a:p>
            <a:endParaRPr lang="en-GB" dirty="0" smtClean="0"/>
          </a:p>
          <a:p>
            <a:r>
              <a:rPr lang="en-GB" dirty="0" smtClean="0"/>
              <a:t>This is an evolving area; the resources to support PCPIE in Anaesthesia, Perioperative and Pain research are developing rapidly</a:t>
            </a:r>
            <a:endParaRPr lang="en-GB" dirty="0"/>
          </a:p>
        </p:txBody>
      </p:sp>
    </p:spTree>
    <p:extLst>
      <p:ext uri="{BB962C8B-B14F-4D97-AF65-F5344CB8AC3E}">
        <p14:creationId xmlns:p14="http://schemas.microsoft.com/office/powerpoint/2010/main" val="3104986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useful information (1)</a:t>
            </a:r>
            <a:endParaRPr lang="en-GB" dirty="0"/>
          </a:p>
        </p:txBody>
      </p:sp>
      <p:sp>
        <p:nvSpPr>
          <p:cNvPr id="3" name="Content Placeholder 2"/>
          <p:cNvSpPr>
            <a:spLocks noGrp="1"/>
          </p:cNvSpPr>
          <p:nvPr>
            <p:ph idx="1"/>
          </p:nvPr>
        </p:nvSpPr>
        <p:spPr>
          <a:xfrm>
            <a:off x="628650" y="1477108"/>
            <a:ext cx="7886700" cy="4699855"/>
          </a:xfrm>
        </p:spPr>
        <p:txBody>
          <a:bodyPr>
            <a:normAutofit fontScale="47500" lnSpcReduction="20000"/>
          </a:bodyPr>
          <a:lstStyle/>
          <a:p>
            <a:pPr marL="0" indent="0">
              <a:buNone/>
            </a:pPr>
            <a:r>
              <a:rPr lang="en-GB" b="1" dirty="0" smtClean="0"/>
              <a:t>NIAA HSRC PCPIE Working Group</a:t>
            </a:r>
          </a:p>
          <a:p>
            <a:pPr marL="0" indent="0">
              <a:buNone/>
            </a:pPr>
            <a:r>
              <a:rPr lang="en-GB" dirty="0">
                <a:hlinkClick r:id="rId3"/>
              </a:rPr>
              <a:t>http://</a:t>
            </a:r>
            <a:r>
              <a:rPr lang="en-GB" dirty="0" smtClean="0">
                <a:hlinkClick r:id="rId3"/>
              </a:rPr>
              <a:t>www.niaa-hsrc.org.uk/PPI#pt</a:t>
            </a:r>
            <a:r>
              <a:rPr lang="en-GB" dirty="0" smtClean="0"/>
              <a:t> </a:t>
            </a:r>
          </a:p>
          <a:p>
            <a:pPr marL="0" indent="0">
              <a:buNone/>
            </a:pPr>
            <a:endParaRPr lang="en-GB" b="1" dirty="0"/>
          </a:p>
          <a:p>
            <a:pPr marL="0" indent="0">
              <a:buNone/>
            </a:pPr>
            <a:r>
              <a:rPr lang="en-GB" b="1" dirty="0" smtClean="0"/>
              <a:t>INVOLVE</a:t>
            </a:r>
            <a:endParaRPr lang="en-GB" b="1" dirty="0"/>
          </a:p>
          <a:p>
            <a:pPr marL="0" indent="0">
              <a:buNone/>
            </a:pPr>
            <a:r>
              <a:rPr lang="en-GB" dirty="0">
                <a:hlinkClick r:id="rId4"/>
              </a:rPr>
              <a:t>www.invo.org.uk</a:t>
            </a:r>
            <a:r>
              <a:rPr lang="en-GB" dirty="0"/>
              <a:t/>
            </a:r>
            <a:br>
              <a:rPr lang="en-GB" dirty="0"/>
            </a:br>
            <a:r>
              <a:rPr lang="en-GB" dirty="0"/>
              <a:t>INVOLVE is a national advisory group that supports PPI in NHS, public health and social care research. INVOLVE is funded by and part of the National Institute for Health Research (NIHR). The INVOLVE website has lots of useful information - for example there is a guide for researchers about PPI (</a:t>
            </a:r>
            <a:r>
              <a:rPr lang="en-GB" dirty="0">
                <a:hlinkClick r:id="rId5"/>
              </a:rPr>
              <a:t>http://www.invo.org.uk/resource-centre/resource-for-researchers/</a:t>
            </a:r>
            <a:r>
              <a:rPr lang="en-GB" dirty="0"/>
              <a:t>) and guidance on payments and expenses is updated regularly. There is also guidance on writing a plain English summary of your research proposal - see</a:t>
            </a:r>
            <a:r>
              <a:rPr lang="en-GB" dirty="0">
                <a:hlinkClick r:id="rId6"/>
              </a:rPr>
              <a:t>http://www.invo.org.uk/resource-centre/plain-english-summaries/</a:t>
            </a:r>
            <a:r>
              <a:rPr lang="en-GB" dirty="0"/>
              <a:t> And you can sign up to receive a regular newsletter and obtain information about events.</a:t>
            </a:r>
          </a:p>
          <a:p>
            <a:pPr marL="0" indent="0">
              <a:buNone/>
            </a:pPr>
            <a:endParaRPr lang="en-GB" b="1" dirty="0" smtClean="0"/>
          </a:p>
          <a:p>
            <a:pPr marL="0" indent="0">
              <a:buNone/>
            </a:pPr>
            <a:r>
              <a:rPr lang="en-GB" b="1" dirty="0" smtClean="0"/>
              <a:t>The </a:t>
            </a:r>
            <a:r>
              <a:rPr lang="en-GB" b="1" dirty="0"/>
              <a:t>Public Involvement Impact Assessment Framework (</a:t>
            </a:r>
            <a:r>
              <a:rPr lang="en-GB" b="1" dirty="0" err="1"/>
              <a:t>PiiAF</a:t>
            </a:r>
            <a:r>
              <a:rPr lang="en-GB" b="1" dirty="0"/>
              <a:t>)</a:t>
            </a:r>
          </a:p>
          <a:p>
            <a:pPr marL="0" indent="0">
              <a:buNone/>
            </a:pPr>
            <a:r>
              <a:rPr lang="en-GB" dirty="0">
                <a:hlinkClick r:id="rId7"/>
              </a:rPr>
              <a:t>http://piiaf.org.uk/index.php</a:t>
            </a:r>
            <a:r>
              <a:rPr lang="en-GB" dirty="0"/>
              <a:t/>
            </a:r>
            <a:br>
              <a:rPr lang="en-GB" dirty="0"/>
            </a:br>
            <a:r>
              <a:rPr lang="en-GB" dirty="0" err="1"/>
              <a:t>PiiAF</a:t>
            </a:r>
            <a:r>
              <a:rPr lang="en-GB" dirty="0"/>
              <a:t> has been produced to help researchers assess the impacts of involving members of the public in their research in diverse fields from health care to local </a:t>
            </a:r>
            <a:r>
              <a:rPr lang="en-GB" dirty="0" err="1"/>
              <a:t>history.The</a:t>
            </a:r>
            <a:r>
              <a:rPr lang="en-GB" dirty="0"/>
              <a:t> </a:t>
            </a:r>
            <a:r>
              <a:rPr lang="en-GB" dirty="0" err="1"/>
              <a:t>PiiAF</a:t>
            </a:r>
            <a:r>
              <a:rPr lang="en-GB" dirty="0"/>
              <a:t> Study Group includes academics, public involvement facilitators from NIHR Research Networks and members of the public, supported by a grant from the UK Medical Research Council.</a:t>
            </a:r>
          </a:p>
          <a:p>
            <a:pPr marL="0" indent="0">
              <a:buNone/>
            </a:pPr>
            <a:r>
              <a:rPr lang="en-GB" dirty="0">
                <a:hlinkClick r:id="rId8"/>
              </a:rPr>
              <a:t>http://piiaf.org.uk/documents/exec-summary-0114.pdf</a:t>
            </a:r>
            <a:r>
              <a:rPr lang="en-GB" dirty="0"/>
              <a:t> - the gold standard on how to plan for and incorporate PPI in research. Not all of the recommendations would apply to every research proposal but it is a good place to start for guidance when considering PPI in your research.</a:t>
            </a:r>
          </a:p>
          <a:p>
            <a:pPr marL="0" indent="0">
              <a:buNone/>
            </a:pPr>
            <a:r>
              <a:rPr lang="en-GB" dirty="0"/>
              <a:t>You may also find the following links useful:</a:t>
            </a:r>
            <a:br>
              <a:rPr lang="en-GB" dirty="0"/>
            </a:br>
            <a:r>
              <a:rPr lang="en-GB" dirty="0">
                <a:hlinkClick r:id="rId9"/>
              </a:rPr>
              <a:t>http://piiaf.org.uk/resources.php</a:t>
            </a:r>
            <a:r>
              <a:rPr lang="en-GB" dirty="0"/>
              <a:t> - further PPI resources</a:t>
            </a:r>
            <a:br>
              <a:rPr lang="en-GB" dirty="0"/>
            </a:br>
            <a:r>
              <a:rPr lang="en-GB" dirty="0">
                <a:hlinkClick r:id="rId10"/>
              </a:rPr>
              <a:t>http://piiaf.org.uk/documents/tokenism-game.pdf</a:t>
            </a:r>
            <a:r>
              <a:rPr lang="en-GB" dirty="0"/>
              <a:t> - how to avoid 'tokenistic' approaches to PPI</a:t>
            </a:r>
          </a:p>
          <a:p>
            <a:pPr marL="0" indent="0">
              <a:buNone/>
            </a:pPr>
            <a:endParaRPr lang="en-GB" b="1" dirty="0" smtClean="0"/>
          </a:p>
          <a:p>
            <a:pPr marL="0" indent="0">
              <a:buNone/>
            </a:pPr>
            <a:r>
              <a:rPr lang="en-GB" b="1" dirty="0" smtClean="0"/>
              <a:t>People </a:t>
            </a:r>
            <a:r>
              <a:rPr lang="en-GB" b="1" dirty="0"/>
              <a:t>in Research</a:t>
            </a:r>
          </a:p>
          <a:p>
            <a:pPr marL="0" indent="0">
              <a:buNone/>
            </a:pPr>
            <a:r>
              <a:rPr lang="en-GB" dirty="0">
                <a:hlinkClick r:id="rId11"/>
              </a:rPr>
              <a:t>www.peopleinresearch.org</a:t>
            </a:r>
            <a:r>
              <a:rPr lang="en-GB" dirty="0"/>
              <a:t/>
            </a:r>
            <a:br>
              <a:rPr lang="en-GB" dirty="0"/>
            </a:br>
            <a:r>
              <a:rPr lang="en-GB" dirty="0"/>
              <a:t>People in Research connects members of the public to researchers who want to involve them in their work. You can use this website to advertise opportunities for involvement and for advice on how to recruit people to get actively involved in research.</a:t>
            </a:r>
          </a:p>
          <a:p>
            <a:pPr marL="0" indent="0">
              <a:buNone/>
            </a:pPr>
            <a:endParaRPr lang="en-GB" dirty="0"/>
          </a:p>
        </p:txBody>
      </p:sp>
    </p:spTree>
    <p:extLst>
      <p:ext uri="{BB962C8B-B14F-4D97-AF65-F5344CB8AC3E}">
        <p14:creationId xmlns:p14="http://schemas.microsoft.com/office/powerpoint/2010/main" val="2808749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useful information (2)</a:t>
            </a:r>
            <a:endParaRPr lang="en-GB" dirty="0"/>
          </a:p>
        </p:txBody>
      </p:sp>
      <p:sp>
        <p:nvSpPr>
          <p:cNvPr id="3" name="Content Placeholder 2"/>
          <p:cNvSpPr>
            <a:spLocks noGrp="1"/>
          </p:cNvSpPr>
          <p:nvPr>
            <p:ph idx="1"/>
          </p:nvPr>
        </p:nvSpPr>
        <p:spPr>
          <a:xfrm>
            <a:off x="628650" y="1477108"/>
            <a:ext cx="7886700" cy="4699855"/>
          </a:xfrm>
        </p:spPr>
        <p:txBody>
          <a:bodyPr>
            <a:normAutofit fontScale="47500" lnSpcReduction="20000"/>
          </a:bodyPr>
          <a:lstStyle/>
          <a:p>
            <a:pPr marL="0" indent="0">
              <a:buNone/>
            </a:pPr>
            <a:r>
              <a:rPr lang="en-GB" b="1" dirty="0"/>
              <a:t>Plain English Campaign</a:t>
            </a:r>
          </a:p>
          <a:p>
            <a:pPr marL="0" indent="0">
              <a:buNone/>
            </a:pPr>
            <a:r>
              <a:rPr lang="en-GB" dirty="0">
                <a:hlinkClick r:id="rId3"/>
              </a:rPr>
              <a:t>www.plainenglish.co.uk</a:t>
            </a:r>
            <a:r>
              <a:rPr lang="en-GB" dirty="0"/>
              <a:t/>
            </a:r>
            <a:br>
              <a:rPr lang="en-GB" dirty="0"/>
            </a:br>
            <a:r>
              <a:rPr lang="en-GB" dirty="0"/>
              <a:t>The Plain English Campaign works to ensure that everyone has access to clear and concise information. They offer training, editing and a </a:t>
            </a:r>
            <a:r>
              <a:rPr lang="en-GB" dirty="0" err="1"/>
              <a:t>kitemarking</a:t>
            </a:r>
            <a:r>
              <a:rPr lang="en-GB" dirty="0"/>
              <a:t> system (the Crystal Mark). The Plain English Campaign website features a number of free brochures, including one on how to write in plain English (see </a:t>
            </a:r>
            <a:r>
              <a:rPr lang="en-GB" dirty="0">
                <a:hlinkClick r:id="rId4"/>
              </a:rPr>
              <a:t>www.plainenglish.co.uk/files/howto.pdf</a:t>
            </a:r>
            <a:r>
              <a:rPr lang="en-GB" dirty="0" smtClean="0"/>
              <a:t>)</a:t>
            </a:r>
          </a:p>
          <a:p>
            <a:pPr marL="0" indent="0">
              <a:buNone/>
            </a:pPr>
            <a:endParaRPr lang="en-GB" dirty="0"/>
          </a:p>
          <a:p>
            <a:pPr marL="0" indent="0">
              <a:buNone/>
            </a:pPr>
            <a:r>
              <a:rPr lang="en-GB" b="1" dirty="0"/>
              <a:t>Research Design Service</a:t>
            </a:r>
          </a:p>
          <a:p>
            <a:pPr marL="0" indent="0">
              <a:buNone/>
            </a:pPr>
            <a:r>
              <a:rPr lang="en-GB" dirty="0">
                <a:hlinkClick r:id="rId5"/>
              </a:rPr>
              <a:t>http://www.nihr.ac.uk/Pages/researchdesignservice.aspx</a:t>
            </a:r>
            <a:r>
              <a:rPr lang="en-GB" dirty="0"/>
              <a:t/>
            </a:r>
            <a:br>
              <a:rPr lang="en-GB" dirty="0"/>
            </a:br>
            <a:r>
              <a:rPr lang="en-GB" dirty="0"/>
              <a:t>The NIHR Research Design Service (RDS) supports researchers to develop and design high quality research proposals for submission to NIHR and other national, peer-reviewed funding competitions for applied health or social care research. There are ten NIHR Research Design Services. All have a PPI lead who can offer advice about PPI at the design stage. Some also offer grants to enable researchers to develop PPI in research before they have obtained funding. Some have a PPI group - members may be able to offer 'public' input at the design stage of a study</a:t>
            </a:r>
            <a:r>
              <a:rPr lang="en-GB" dirty="0" smtClean="0"/>
              <a:t>.</a:t>
            </a:r>
          </a:p>
          <a:p>
            <a:pPr marL="0" indent="0">
              <a:buNone/>
            </a:pPr>
            <a:endParaRPr lang="en-GB" dirty="0"/>
          </a:p>
          <a:p>
            <a:pPr marL="0" indent="0">
              <a:buNone/>
            </a:pPr>
            <a:r>
              <a:rPr lang="en-GB" b="1" dirty="0"/>
              <a:t>Healthcare Quality Improvement Partnership (HQIP)</a:t>
            </a:r>
          </a:p>
          <a:p>
            <a:pPr marL="0" indent="0">
              <a:buNone/>
            </a:pPr>
            <a:r>
              <a:rPr lang="en-GB" dirty="0">
                <a:hlinkClick r:id="rId6"/>
              </a:rPr>
              <a:t>http://www.hqip.org.uk/patient-and-public-involvement/</a:t>
            </a:r>
            <a:r>
              <a:rPr lang="en-GB" dirty="0"/>
              <a:t/>
            </a:r>
            <a:br>
              <a:rPr lang="en-GB" dirty="0"/>
            </a:br>
            <a:r>
              <a:rPr lang="en-GB" dirty="0"/>
              <a:t>HQIP commissions reports into the standards of care for specific conditions and publishes the results, enabling healthcare staff to act upon them and provide better care for patients and service users. HQIP holds the contract to manage and develop the National Clinical Audit Programme, comprising more than 30 condition-specific clinical audits, and the contract to promote, develop and support clinical audit at local level on behalf of NHS England and the Welsh Government.</a:t>
            </a:r>
          </a:p>
          <a:p>
            <a:pPr marL="0" indent="0">
              <a:buNone/>
            </a:pPr>
            <a:r>
              <a:rPr lang="en-GB" dirty="0"/>
              <a:t>HQIP's PPI pages are designed both for patients looking to be more involved in clinical audits and for organisations looking to achieve effective PPI in their clinical audits.</a:t>
            </a:r>
          </a:p>
          <a:p>
            <a:pPr marL="0" indent="0">
              <a:buNone/>
            </a:pPr>
            <a:r>
              <a:rPr lang="en-GB" dirty="0"/>
              <a:t>Please see the specific patient and public information page for patients, service users, carers or members of the public wanting to learn more about clinical audits </a:t>
            </a:r>
            <a:r>
              <a:rPr lang="en-GB" dirty="0" err="1"/>
              <a:t>here:</a:t>
            </a:r>
            <a:r>
              <a:rPr lang="en-GB" dirty="0" err="1">
                <a:hlinkClick r:id="rId7"/>
              </a:rPr>
              <a:t>http</a:t>
            </a:r>
            <a:r>
              <a:rPr lang="en-GB" dirty="0">
                <a:hlinkClick r:id="rId7"/>
              </a:rPr>
              <a:t>://www.hqip.org.uk/patient-and-public-information/</a:t>
            </a:r>
            <a:endParaRPr lang="en-GB" dirty="0"/>
          </a:p>
          <a:p>
            <a:pPr marL="0" indent="0">
              <a:buNone/>
            </a:pPr>
            <a:r>
              <a:rPr lang="en-GB" dirty="0">
                <a:hlinkClick r:id="rId8"/>
              </a:rPr>
              <a:t>http://www.hqip.org.uk/ppi-guidance/</a:t>
            </a:r>
            <a:r>
              <a:rPr lang="en-GB" dirty="0"/>
              <a:t> - further useful PPI </a:t>
            </a:r>
            <a:r>
              <a:rPr lang="en-GB" dirty="0" smtClean="0"/>
              <a:t>resources</a:t>
            </a:r>
          </a:p>
          <a:p>
            <a:pPr marL="0" indent="0">
              <a:buNone/>
            </a:pPr>
            <a:endParaRPr lang="en-GB" dirty="0"/>
          </a:p>
          <a:p>
            <a:pPr marL="0" indent="0">
              <a:buNone/>
            </a:pPr>
            <a:r>
              <a:rPr lang="en-GB" b="1" dirty="0"/>
              <a:t>The User Involvement in Voluntary Organisations Shared Learning Group</a:t>
            </a:r>
          </a:p>
          <a:p>
            <a:pPr marL="0" indent="0">
              <a:buNone/>
            </a:pPr>
            <a:r>
              <a:rPr lang="en-GB" dirty="0">
                <a:hlinkClick r:id="rId9"/>
              </a:rPr>
              <a:t>www.user-involvement.org.uk</a:t>
            </a:r>
            <a:r>
              <a:rPr lang="en-GB" dirty="0"/>
              <a:t/>
            </a:r>
            <a:br>
              <a:rPr lang="en-GB" dirty="0"/>
            </a:br>
            <a:r>
              <a:rPr lang="en-GB" dirty="0"/>
              <a:t>This group aims to encourage shared learning about service user and/or carer involvement between voluntary sector organisations working within the UK. It has a website with lots of useful information, including a section on involvement in research. If you are planning research involving people with a specific condition or experience you might find it helpful to contact the relevant member organisation</a:t>
            </a:r>
            <a:r>
              <a:rPr lang="en-GB" dirty="0" smtClean="0"/>
              <a:t>.</a:t>
            </a:r>
            <a:endParaRPr lang="en-GB" dirty="0"/>
          </a:p>
        </p:txBody>
      </p:sp>
    </p:spTree>
    <p:extLst>
      <p:ext uri="{BB962C8B-B14F-4D97-AF65-F5344CB8AC3E}">
        <p14:creationId xmlns:p14="http://schemas.microsoft.com/office/powerpoint/2010/main" val="1676676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4" name="Content Placeholder 3"/>
          <p:cNvSpPr>
            <a:spLocks noGrp="1"/>
          </p:cNvSpPr>
          <p:nvPr>
            <p:ph idx="1"/>
          </p:nvPr>
        </p:nvSpPr>
        <p:spPr>
          <a:xfrm>
            <a:off x="628650" y="1517904"/>
            <a:ext cx="7886700" cy="4659059"/>
          </a:xfrm>
        </p:spPr>
        <p:txBody>
          <a:bodyPr/>
          <a:lstStyle/>
          <a:p>
            <a:r>
              <a:rPr lang="en-GB" dirty="0" smtClean="0"/>
              <a:t>Our research covers anaesthesia, </a:t>
            </a:r>
            <a:r>
              <a:rPr lang="en-GB" dirty="0" err="1" smtClean="0"/>
              <a:t>perioperative</a:t>
            </a:r>
            <a:r>
              <a:rPr lang="en-GB" dirty="0" smtClean="0"/>
              <a:t> medicine and pain management. This includes research into:</a:t>
            </a:r>
          </a:p>
          <a:p>
            <a:endParaRPr lang="en-GB" dirty="0" smtClean="0"/>
          </a:p>
          <a:p>
            <a:pPr lvl="1"/>
            <a:r>
              <a:rPr lang="en-GB" dirty="0" smtClean="0"/>
              <a:t>the care of patients of all ages undergoing anaesthesia for surgery, their preparation before surgery and recovery afterwards</a:t>
            </a:r>
          </a:p>
          <a:p>
            <a:pPr lvl="1"/>
            <a:r>
              <a:rPr lang="en-GB" dirty="0"/>
              <a:t>p</a:t>
            </a:r>
            <a:r>
              <a:rPr lang="en-GB" dirty="0" smtClean="0"/>
              <a:t>ain relief after surgery or during childbirth</a:t>
            </a:r>
          </a:p>
          <a:p>
            <a:pPr lvl="1"/>
            <a:r>
              <a:rPr lang="en-GB" dirty="0"/>
              <a:t>l</a:t>
            </a:r>
            <a:r>
              <a:rPr lang="en-GB" dirty="0" smtClean="0"/>
              <a:t>ong-term pain conditions</a:t>
            </a:r>
          </a:p>
          <a:p>
            <a:pPr lvl="1"/>
            <a:endParaRPr lang="en-GB" dirty="0" smtClean="0"/>
          </a:p>
          <a:p>
            <a:r>
              <a:rPr lang="en-GB" dirty="0" smtClean="0"/>
              <a:t>Some examples of important research questions for us are:</a:t>
            </a:r>
          </a:p>
          <a:p>
            <a:endParaRPr lang="en-GB" dirty="0" smtClean="0"/>
          </a:p>
          <a:p>
            <a:pPr lvl="1"/>
            <a:r>
              <a:rPr lang="en-GB" dirty="0"/>
              <a:t>What can we do to decrease major complications after surgery?</a:t>
            </a:r>
          </a:p>
          <a:p>
            <a:pPr lvl="1"/>
            <a:r>
              <a:rPr lang="en-GB" dirty="0"/>
              <a:t>Are new technologies to treat chronic pain effective?</a:t>
            </a:r>
          </a:p>
          <a:p>
            <a:pPr lvl="1"/>
            <a:r>
              <a:rPr lang="en-GB" dirty="0"/>
              <a:t>Can we improve the quality of care of patients undergoing emergency </a:t>
            </a:r>
            <a:r>
              <a:rPr lang="en-GB" dirty="0" smtClean="0"/>
              <a:t>surgery?</a:t>
            </a:r>
            <a:endParaRPr lang="en-GB" dirty="0"/>
          </a:p>
          <a:p>
            <a:endParaRPr lang="en-GB" dirty="0"/>
          </a:p>
        </p:txBody>
      </p:sp>
    </p:spTree>
    <p:extLst>
      <p:ext uri="{BB962C8B-B14F-4D97-AF65-F5344CB8AC3E}">
        <p14:creationId xmlns:p14="http://schemas.microsoft.com/office/powerpoint/2010/main" val="95776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4" name="Content Placeholder 3"/>
          <p:cNvSpPr>
            <a:spLocks noGrp="1"/>
          </p:cNvSpPr>
          <p:nvPr>
            <p:ph idx="1"/>
          </p:nvPr>
        </p:nvSpPr>
        <p:spPr/>
        <p:txBody>
          <a:bodyPr/>
          <a:lstStyle/>
          <a:p>
            <a:r>
              <a:rPr lang="en-GB" dirty="0" smtClean="0"/>
              <a:t>PCPIE – Patient, Carer and Public Involvement and Engagement in Research. </a:t>
            </a:r>
          </a:p>
          <a:p>
            <a:endParaRPr lang="en-GB" dirty="0" smtClean="0"/>
          </a:p>
          <a:p>
            <a:r>
              <a:rPr lang="en-GB" dirty="0" smtClean="0"/>
              <a:t>Research being carried out “with” or “by” members of the public, not trial participation.</a:t>
            </a:r>
          </a:p>
          <a:p>
            <a:endParaRPr lang="en-GB" dirty="0" smtClean="0"/>
          </a:p>
          <a:p>
            <a:r>
              <a:rPr lang="en-GB" dirty="0"/>
              <a:t>M</a:t>
            </a:r>
            <a:r>
              <a:rPr lang="en-GB" dirty="0" smtClean="0"/>
              <a:t>ight include:</a:t>
            </a:r>
          </a:p>
          <a:p>
            <a:pPr lvl="1"/>
            <a:r>
              <a:rPr lang="en-GB" dirty="0" smtClean="0"/>
              <a:t>working with research funders to prioritise research topics</a:t>
            </a:r>
          </a:p>
          <a:p>
            <a:pPr lvl="1"/>
            <a:r>
              <a:rPr lang="en-GB" dirty="0" smtClean="0"/>
              <a:t>offering advice as members of a project steering group</a:t>
            </a:r>
          </a:p>
          <a:p>
            <a:pPr lvl="1"/>
            <a:r>
              <a:rPr lang="en-GB" dirty="0" smtClean="0"/>
              <a:t>commenting on and developing research materials</a:t>
            </a:r>
          </a:p>
          <a:p>
            <a:pPr lvl="1"/>
            <a:r>
              <a:rPr lang="en-GB" dirty="0" smtClean="0"/>
              <a:t>undertaking interviews with research participants</a:t>
            </a:r>
          </a:p>
          <a:p>
            <a:endParaRPr lang="en-GB" dirty="0"/>
          </a:p>
        </p:txBody>
      </p:sp>
    </p:spTree>
    <p:extLst>
      <p:ext uri="{BB962C8B-B14F-4D97-AF65-F5344CB8AC3E}">
        <p14:creationId xmlns:p14="http://schemas.microsoft.com/office/powerpoint/2010/main" val="2133346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206274"/>
            <a:ext cx="7511473" cy="1312480"/>
          </a:xfrm>
        </p:spPr>
        <p:txBody>
          <a:bodyPr/>
          <a:lstStyle/>
          <a:p>
            <a:r>
              <a:rPr lang="en-GB" dirty="0" smtClean="0"/>
              <a:t>Roles for PCPIE in research</a:t>
            </a:r>
            <a:endParaRPr lang="en-GB" dirty="0"/>
          </a:p>
        </p:txBody>
      </p:sp>
      <p:sp>
        <p:nvSpPr>
          <p:cNvPr id="3" name="Content Placeholder 2"/>
          <p:cNvSpPr>
            <a:spLocks noGrp="1"/>
          </p:cNvSpPr>
          <p:nvPr>
            <p:ph idx="1"/>
          </p:nvPr>
        </p:nvSpPr>
        <p:spPr>
          <a:xfrm>
            <a:off x="818348" y="1518755"/>
            <a:ext cx="7621114" cy="4372091"/>
          </a:xfrm>
        </p:spPr>
        <p:txBody>
          <a:bodyPr>
            <a:normAutofit/>
          </a:bodyPr>
          <a:lstStyle/>
          <a:p>
            <a:r>
              <a:rPr lang="en-US" altLang="en-US" dirty="0"/>
              <a:t>Indirect</a:t>
            </a:r>
          </a:p>
          <a:p>
            <a:pPr lvl="1"/>
            <a:r>
              <a:rPr lang="en-US" altLang="en-US" dirty="0"/>
              <a:t>Research </a:t>
            </a:r>
            <a:r>
              <a:rPr lang="en-US" altLang="en-US" dirty="0" err="1"/>
              <a:t>prioritisation</a:t>
            </a:r>
            <a:endParaRPr lang="en-US" altLang="en-US" dirty="0"/>
          </a:p>
          <a:p>
            <a:pPr lvl="1"/>
            <a:r>
              <a:rPr lang="en-US" altLang="en-US" dirty="0"/>
              <a:t>Research </a:t>
            </a:r>
            <a:r>
              <a:rPr lang="en-US" altLang="en-US" dirty="0" smtClean="0"/>
              <a:t>policy/coordination</a:t>
            </a:r>
          </a:p>
          <a:p>
            <a:pPr lvl="1"/>
            <a:endParaRPr lang="en-US" altLang="en-US" dirty="0"/>
          </a:p>
          <a:p>
            <a:r>
              <a:rPr lang="en-US" altLang="en-US" dirty="0"/>
              <a:t>Direct</a:t>
            </a:r>
          </a:p>
          <a:p>
            <a:pPr lvl="1"/>
            <a:r>
              <a:rPr lang="en-US" altLang="en-US" dirty="0"/>
              <a:t>Co-investigators/study advisors</a:t>
            </a:r>
          </a:p>
          <a:p>
            <a:pPr lvl="1"/>
            <a:r>
              <a:rPr lang="en-US" altLang="en-US" dirty="0"/>
              <a:t>Peer review</a:t>
            </a:r>
            <a:endParaRPr lang="en-GB" dirty="0" smtClean="0"/>
          </a:p>
          <a:p>
            <a:pPr lvl="1"/>
            <a:r>
              <a:rPr lang="en-GB" dirty="0" smtClean="0"/>
              <a:t>Shaping research questions</a:t>
            </a:r>
          </a:p>
          <a:p>
            <a:pPr lvl="1"/>
            <a:r>
              <a:rPr lang="en-GB" dirty="0" smtClean="0"/>
              <a:t>Champion for participants</a:t>
            </a:r>
          </a:p>
          <a:p>
            <a:pPr lvl="1"/>
            <a:r>
              <a:rPr lang="en-GB" dirty="0" smtClean="0"/>
              <a:t>Developing patient-facing information</a:t>
            </a:r>
          </a:p>
          <a:p>
            <a:pPr lvl="1"/>
            <a:r>
              <a:rPr lang="en-GB" dirty="0" smtClean="0"/>
              <a:t>Engagement and dissemination of results</a:t>
            </a:r>
          </a:p>
          <a:p>
            <a:endParaRPr lang="en-GB" dirty="0" smtClean="0"/>
          </a:p>
          <a:p>
            <a:endParaRPr lang="en-GB" dirty="0"/>
          </a:p>
        </p:txBody>
      </p:sp>
    </p:spTree>
    <p:extLst>
      <p:ext uri="{BB962C8B-B14F-4D97-AF65-F5344CB8AC3E}">
        <p14:creationId xmlns:p14="http://schemas.microsoft.com/office/powerpoint/2010/main" val="14116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206274"/>
            <a:ext cx="7511473" cy="1312480"/>
          </a:xfrm>
        </p:spPr>
        <p:txBody>
          <a:bodyPr/>
          <a:lstStyle/>
          <a:p>
            <a:r>
              <a:rPr lang="en-GB" dirty="0" smtClean="0"/>
              <a:t>The importance of PCPIE in research</a:t>
            </a:r>
            <a:endParaRPr lang="en-GB" dirty="0"/>
          </a:p>
        </p:txBody>
      </p:sp>
      <p:sp>
        <p:nvSpPr>
          <p:cNvPr id="3" name="Content Placeholder 2"/>
          <p:cNvSpPr>
            <a:spLocks noGrp="1"/>
          </p:cNvSpPr>
          <p:nvPr>
            <p:ph idx="1"/>
          </p:nvPr>
        </p:nvSpPr>
        <p:spPr>
          <a:xfrm>
            <a:off x="818348" y="1365953"/>
            <a:ext cx="7621114" cy="4249961"/>
          </a:xfrm>
        </p:spPr>
        <p:txBody>
          <a:bodyPr>
            <a:normAutofit/>
          </a:bodyPr>
          <a:lstStyle/>
          <a:p>
            <a:r>
              <a:rPr lang="en-GB" altLang="en-US" dirty="0" smtClean="0"/>
              <a:t>Broader picture – patients should be active partners in their healthcare, with more involvement in decisions over care and treatments.</a:t>
            </a:r>
          </a:p>
          <a:p>
            <a:endParaRPr lang="en-GB" dirty="0" smtClean="0"/>
          </a:p>
          <a:p>
            <a:endParaRPr lang="en-GB" dirty="0" smtClean="0"/>
          </a:p>
          <a:p>
            <a:endParaRPr lang="en-GB" dirty="0"/>
          </a:p>
        </p:txBody>
      </p:sp>
      <p:pic>
        <p:nvPicPr>
          <p:cNvPr id="4" name="Picture 3"/>
          <p:cNvPicPr>
            <a:picLocks noChangeAspect="1"/>
          </p:cNvPicPr>
          <p:nvPr/>
        </p:nvPicPr>
        <p:blipFill>
          <a:blip r:embed="rId3" cstate="print"/>
          <a:stretch>
            <a:fillRect/>
          </a:stretch>
        </p:blipFill>
        <p:spPr>
          <a:xfrm>
            <a:off x="1085048" y="2578798"/>
            <a:ext cx="2690423" cy="3779847"/>
          </a:xfrm>
          <a:prstGeom prst="rect">
            <a:avLst/>
          </a:prstGeom>
        </p:spPr>
      </p:pic>
      <p:sp>
        <p:nvSpPr>
          <p:cNvPr id="5" name="TextBox 4"/>
          <p:cNvSpPr txBox="1"/>
          <p:nvPr/>
        </p:nvSpPr>
        <p:spPr>
          <a:xfrm>
            <a:off x="4419600" y="3581400"/>
            <a:ext cx="2724150" cy="1200329"/>
          </a:xfrm>
          <a:prstGeom prst="rect">
            <a:avLst/>
          </a:prstGeom>
          <a:noFill/>
        </p:spPr>
        <p:txBody>
          <a:bodyPr wrap="square" rtlCol="0">
            <a:spAutoFit/>
          </a:bodyPr>
          <a:lstStyle/>
          <a:p>
            <a:r>
              <a:rPr lang="en-GB" dirty="0" smtClean="0"/>
              <a:t>Department of Health White Paper “Liberating the NHS” 2011 then consultation process 2012</a:t>
            </a:r>
            <a:endParaRPr lang="en-GB" dirty="0"/>
          </a:p>
        </p:txBody>
      </p:sp>
    </p:spTree>
    <p:extLst>
      <p:ext uri="{BB962C8B-B14F-4D97-AF65-F5344CB8AC3E}">
        <p14:creationId xmlns:p14="http://schemas.microsoft.com/office/powerpoint/2010/main" val="97845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8" y="206274"/>
            <a:ext cx="7511473" cy="1312480"/>
          </a:xfrm>
        </p:spPr>
        <p:txBody>
          <a:bodyPr/>
          <a:lstStyle/>
          <a:p>
            <a:r>
              <a:rPr lang="en-GB" dirty="0" smtClean="0"/>
              <a:t>The importance of PCPIE in research</a:t>
            </a:r>
            <a:endParaRPr lang="en-GB" dirty="0"/>
          </a:p>
        </p:txBody>
      </p:sp>
      <p:sp>
        <p:nvSpPr>
          <p:cNvPr id="3" name="Content Placeholder 2"/>
          <p:cNvSpPr>
            <a:spLocks noGrp="1"/>
          </p:cNvSpPr>
          <p:nvPr>
            <p:ph idx="1"/>
          </p:nvPr>
        </p:nvSpPr>
        <p:spPr>
          <a:xfrm>
            <a:off x="818348" y="1365953"/>
            <a:ext cx="7621114" cy="4249961"/>
          </a:xfrm>
        </p:spPr>
        <p:txBody>
          <a:bodyPr>
            <a:normAutofit/>
          </a:bodyPr>
          <a:lstStyle/>
          <a:p>
            <a:r>
              <a:rPr lang="en-GB" altLang="en-US" dirty="0" smtClean="0"/>
              <a:t>Patients are central to the aims of the National Institute for Health Research (NIHR):</a:t>
            </a:r>
          </a:p>
          <a:p>
            <a:endParaRPr lang="en-GB" altLang="en-US" dirty="0" smtClean="0"/>
          </a:p>
          <a:p>
            <a:pPr marL="0" indent="0">
              <a:buNone/>
            </a:pPr>
            <a:endParaRPr lang="en-GB" altLang="en-US" dirty="0" smtClean="0"/>
          </a:p>
          <a:p>
            <a:pPr lvl="1">
              <a:defRPr/>
            </a:pPr>
            <a:r>
              <a:rPr lang="en-GB" dirty="0">
                <a:ea typeface="ＭＳ Ｐゴシック" charset="0"/>
                <a:cs typeface="ＭＳ Ｐゴシック" charset="0"/>
              </a:rPr>
              <a:t>To improve the health and wealth of the nation through </a:t>
            </a:r>
            <a:r>
              <a:rPr lang="en-GB" dirty="0" smtClean="0">
                <a:ea typeface="ＭＳ Ｐゴシック" charset="0"/>
                <a:cs typeface="ＭＳ Ｐゴシック" charset="0"/>
              </a:rPr>
              <a:t>research</a:t>
            </a:r>
          </a:p>
          <a:p>
            <a:pPr lvl="1">
              <a:defRPr/>
            </a:pPr>
            <a:endParaRPr lang="en-GB" dirty="0">
              <a:ea typeface="ＭＳ Ｐゴシック" charset="0"/>
              <a:cs typeface="ＭＳ Ｐゴシック" charset="0"/>
            </a:endParaRPr>
          </a:p>
          <a:p>
            <a:pPr lvl="1">
              <a:defRPr/>
            </a:pPr>
            <a:endParaRPr lang="en-GB" sz="750" dirty="0">
              <a:ea typeface="ＭＳ Ｐゴシック" charset="0"/>
              <a:cs typeface="ＭＳ Ｐゴシック" charset="0"/>
            </a:endParaRPr>
          </a:p>
          <a:p>
            <a:pPr lvl="1">
              <a:defRPr/>
            </a:pPr>
            <a:r>
              <a:rPr lang="en-GB" dirty="0">
                <a:ea typeface="ＭＳ Ｐゴシック" charset="0"/>
                <a:cs typeface="ＭＳ Ｐゴシック" charset="0"/>
              </a:rPr>
              <a:t>To create a health research system in which the NHS supports outstanding individuals working in world-class facilities, conducting leading-edge research, </a:t>
            </a:r>
            <a:r>
              <a:rPr lang="en-GB" b="1" u="sng" dirty="0">
                <a:ea typeface="ＭＳ Ｐゴシック" charset="0"/>
                <a:cs typeface="ＭＳ Ｐゴシック" charset="0"/>
              </a:rPr>
              <a:t>focussed on the needs of patients and the public</a:t>
            </a:r>
            <a:endParaRPr lang="en-GB" altLang="en-US" dirty="0"/>
          </a:p>
          <a:p>
            <a:endParaRPr lang="en-GB" altLang="en-US" dirty="0" smtClean="0"/>
          </a:p>
          <a:p>
            <a:endParaRPr lang="en-GB" dirty="0" smtClean="0"/>
          </a:p>
          <a:p>
            <a:endParaRPr lang="en-GB" dirty="0" smtClean="0"/>
          </a:p>
          <a:p>
            <a:endParaRPr lang="en-GB" dirty="0"/>
          </a:p>
        </p:txBody>
      </p:sp>
      <p:pic>
        <p:nvPicPr>
          <p:cNvPr id="8" name="Picture 5" descr="logo tiff.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9" y="5615914"/>
            <a:ext cx="2778121" cy="97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87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4343400" cy="4351338"/>
          </a:xfrm>
        </p:spPr>
        <p:txBody>
          <a:bodyPr/>
          <a:lstStyle/>
          <a:p>
            <a:pPr>
              <a:buFont typeface="Arial"/>
              <a:buChar char="•"/>
              <a:defRPr/>
            </a:pPr>
            <a:r>
              <a:rPr lang="en-US" sz="2400" dirty="0">
                <a:ea typeface="ＭＳ Ｐゴシック" charset="0"/>
                <a:cs typeface="ＭＳ Ｐゴシック" charset="0"/>
              </a:rPr>
              <a:t>Established </a:t>
            </a:r>
            <a:r>
              <a:rPr lang="en-US" sz="2400" dirty="0" smtClean="0">
                <a:ea typeface="ＭＳ Ｐゴシック" charset="0"/>
                <a:cs typeface="ＭＳ Ｐゴシック" charset="0"/>
              </a:rPr>
              <a:t>2006 in line with the new healthcare research strategy</a:t>
            </a:r>
            <a:endParaRPr lang="en-US" altLang="ja-JP" sz="2400" dirty="0">
              <a:cs typeface="ＭＳ Ｐゴシック" charset="0"/>
            </a:endParaRPr>
          </a:p>
          <a:p>
            <a:pPr>
              <a:buFont typeface="Arial"/>
              <a:buChar char="•"/>
              <a:defRPr/>
            </a:pPr>
            <a:endParaRPr lang="en-US" sz="2400" dirty="0">
              <a:ea typeface="ＭＳ Ｐゴシック" charset="0"/>
              <a:cs typeface="ＭＳ Ｐゴシック" charset="0"/>
            </a:endParaRPr>
          </a:p>
          <a:p>
            <a:pPr>
              <a:buFont typeface="Arial"/>
              <a:buChar char="•"/>
              <a:defRPr/>
            </a:pPr>
            <a:r>
              <a:rPr lang="en-US" sz="2400" dirty="0">
                <a:ea typeface="ＭＳ Ｐゴシック" charset="0"/>
                <a:cs typeface="ＭＳ Ｐゴシック" charset="0"/>
              </a:rPr>
              <a:t>Led by Dame Sally Davies</a:t>
            </a:r>
          </a:p>
          <a:p>
            <a:pPr>
              <a:buFont typeface="Arial"/>
              <a:buChar char="•"/>
              <a:defRPr/>
            </a:pPr>
            <a:endParaRPr lang="en-US" sz="2400" dirty="0">
              <a:ea typeface="ＭＳ Ｐゴシック" charset="0"/>
              <a:cs typeface="ＭＳ Ｐゴシック" charset="0"/>
            </a:endParaRPr>
          </a:p>
          <a:p>
            <a:pPr>
              <a:buFont typeface="Arial"/>
              <a:buChar char="•"/>
              <a:defRPr/>
            </a:pPr>
            <a:r>
              <a:rPr lang="en-US" sz="2400" dirty="0">
                <a:ea typeface="ＭＳ Ｐゴシック" charset="0"/>
                <a:cs typeface="ＭＳ Ｐゴシック" charset="0"/>
              </a:rPr>
              <a:t>&gt; £1 billion per </a:t>
            </a:r>
            <a:r>
              <a:rPr lang="en-US" sz="2400" dirty="0" smtClean="0">
                <a:ea typeface="ＭＳ Ｐゴシック" charset="0"/>
                <a:cs typeface="ＭＳ Ｐゴシック" charset="0"/>
              </a:rPr>
              <a:t>year budget</a:t>
            </a:r>
            <a:endParaRPr lang="en-US" sz="2400" dirty="0">
              <a:ea typeface="ＭＳ Ｐゴシック" charset="0"/>
              <a:cs typeface="ＭＳ Ｐゴシック" charset="0"/>
            </a:endParaRPr>
          </a:p>
          <a:p>
            <a:endParaRPr lang="en-GB" dirty="0"/>
          </a:p>
        </p:txBody>
      </p:sp>
      <p:pic>
        <p:nvPicPr>
          <p:cNvPr id="4" name="Content Placeholder 3"/>
          <p:cNvPicPr>
            <a:picLocks noChangeAspect="1"/>
          </p:cNvPicPr>
          <p:nvPr/>
        </p:nvPicPr>
        <p:blipFill>
          <a:blip r:embed="rId3" cstate="print"/>
          <a:stretch>
            <a:fillRect/>
          </a:stretch>
        </p:blipFill>
        <p:spPr>
          <a:xfrm>
            <a:off x="5118703" y="1027907"/>
            <a:ext cx="3120206" cy="4420411"/>
          </a:xfrm>
          <a:prstGeom prst="rect">
            <a:avLst/>
          </a:prstGeom>
          <a:effectLst>
            <a:outerShdw blurRad="50800" dist="38100" dir="2700000" algn="tl" rotWithShape="0">
              <a:prstClr val="black">
                <a:alpha val="40000"/>
              </a:prstClr>
            </a:outerShdw>
            <a:reflection blurRad="6350" stA="52000" endA="300" endPos="10000" dir="5400000" sy="-100000" algn="bl" rotWithShape="0"/>
          </a:effectLst>
        </p:spPr>
      </p:pic>
      <p:pic>
        <p:nvPicPr>
          <p:cNvPr id="5" name="Picture 5" descr="logo tiff.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529" y="5615914"/>
            <a:ext cx="2778121" cy="97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155576"/>
            <a:ext cx="7886700" cy="1325563"/>
          </a:xfrm>
        </p:spPr>
        <p:txBody>
          <a:bodyPr/>
          <a:lstStyle/>
          <a:p>
            <a:r>
              <a:rPr lang="en-GB" dirty="0" smtClean="0"/>
              <a:t>About the NIHR - background</a:t>
            </a:r>
            <a:endParaRPr lang="en-GB" dirty="0"/>
          </a:p>
        </p:txBody>
      </p:sp>
    </p:spTree>
    <p:extLst>
      <p:ext uri="{BB962C8B-B14F-4D97-AF65-F5344CB8AC3E}">
        <p14:creationId xmlns:p14="http://schemas.microsoft.com/office/powerpoint/2010/main" val="68019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3676"/>
            <a:ext cx="7886700" cy="1325563"/>
          </a:xfrm>
        </p:spPr>
        <p:txBody>
          <a:bodyPr/>
          <a:lstStyle/>
          <a:p>
            <a:r>
              <a:rPr lang="en-GB" dirty="0" smtClean="0"/>
              <a:t>About the NIHR - roles</a:t>
            </a:r>
            <a:endParaRPr lang="en-GB" dirty="0"/>
          </a:p>
        </p:txBody>
      </p:sp>
      <p:sp>
        <p:nvSpPr>
          <p:cNvPr id="3" name="Content Placeholder 2"/>
          <p:cNvSpPr>
            <a:spLocks noGrp="1"/>
          </p:cNvSpPr>
          <p:nvPr>
            <p:ph idx="1"/>
          </p:nvPr>
        </p:nvSpPr>
        <p:spPr>
          <a:xfrm>
            <a:off x="628650" y="1539875"/>
            <a:ext cx="4286250" cy="3470275"/>
          </a:xfrm>
        </p:spPr>
        <p:txBody>
          <a:bodyPr>
            <a:normAutofit fontScale="92500"/>
          </a:bodyPr>
          <a:lstStyle/>
          <a:p>
            <a:pPr>
              <a:buFont typeface="Arial"/>
              <a:buChar char="•"/>
              <a:defRPr/>
            </a:pPr>
            <a:r>
              <a:rPr lang="en-GB" altLang="ja-JP" dirty="0" smtClean="0">
                <a:cs typeface="ＭＳ Ｐゴシック" charset="0"/>
              </a:rPr>
              <a:t>Grant </a:t>
            </a:r>
            <a:r>
              <a:rPr lang="en-GB" altLang="ja-JP" dirty="0">
                <a:cs typeface="ＭＳ Ｐゴシック" charset="0"/>
              </a:rPr>
              <a:t>giving programme (&gt;£100 million)</a:t>
            </a:r>
          </a:p>
          <a:p>
            <a:pPr lvl="1" fontAlgn="auto">
              <a:spcAft>
                <a:spcPts val="0"/>
              </a:spcAft>
              <a:buFont typeface="Arial"/>
              <a:buChar char="–"/>
              <a:defRPr/>
            </a:pPr>
            <a:r>
              <a:rPr lang="en-GB" dirty="0" smtClean="0">
                <a:ea typeface="ＭＳ Ｐゴシック" charset="0"/>
                <a:cs typeface="ＭＳ Ｐゴシック" charset="0"/>
              </a:rPr>
              <a:t>Several funding “streams”</a:t>
            </a:r>
            <a:endParaRPr lang="en-GB" dirty="0">
              <a:ea typeface="ＭＳ Ｐゴシック" charset="0"/>
              <a:cs typeface="ＭＳ Ｐゴシック" charset="0"/>
            </a:endParaRPr>
          </a:p>
          <a:p>
            <a:pPr>
              <a:buFont typeface="Arial"/>
              <a:buChar char="•"/>
              <a:defRPr/>
            </a:pPr>
            <a:endParaRPr lang="en-GB" sz="1200" dirty="0">
              <a:ea typeface="ＭＳ Ｐゴシック" charset="0"/>
              <a:cs typeface="ＭＳ Ｐゴシック" charset="0"/>
            </a:endParaRPr>
          </a:p>
          <a:p>
            <a:pPr>
              <a:buFont typeface="Arial"/>
              <a:buChar char="•"/>
              <a:defRPr/>
            </a:pPr>
            <a:r>
              <a:rPr lang="en-GB" dirty="0">
                <a:ea typeface="ＭＳ Ｐゴシック" charset="0"/>
                <a:cs typeface="ＭＳ Ｐゴシック" charset="0"/>
              </a:rPr>
              <a:t>Infrastructure funding (&gt;£150 million)</a:t>
            </a:r>
          </a:p>
          <a:p>
            <a:pPr>
              <a:buFont typeface="Arial"/>
              <a:buChar char="•"/>
              <a:defRPr/>
            </a:pPr>
            <a:endParaRPr lang="en-GB" sz="1200" dirty="0">
              <a:ea typeface="ＭＳ Ｐゴシック" charset="0"/>
              <a:cs typeface="ＭＳ Ｐゴシック" charset="0"/>
            </a:endParaRPr>
          </a:p>
          <a:p>
            <a:pPr>
              <a:buFont typeface="Arial"/>
              <a:buChar char="•"/>
              <a:defRPr/>
            </a:pPr>
            <a:r>
              <a:rPr lang="en-GB" dirty="0">
                <a:ea typeface="ＭＳ Ｐゴシック" charset="0"/>
                <a:cs typeface="ＭＳ Ｐゴシック" charset="0"/>
              </a:rPr>
              <a:t>Networks (&gt;£250 million)</a:t>
            </a:r>
          </a:p>
          <a:p>
            <a:pPr>
              <a:buFont typeface="Arial"/>
              <a:buChar char="•"/>
              <a:defRPr/>
            </a:pPr>
            <a:endParaRPr lang="en-GB" sz="1200" dirty="0">
              <a:ea typeface="ＭＳ Ｐゴシック" charset="0"/>
              <a:cs typeface="ＭＳ Ｐゴシック" charset="0"/>
            </a:endParaRPr>
          </a:p>
          <a:p>
            <a:pPr>
              <a:buFont typeface="Arial"/>
              <a:buChar char="•"/>
              <a:defRPr/>
            </a:pPr>
            <a:r>
              <a:rPr lang="en-GB" dirty="0">
                <a:ea typeface="ＭＳ Ｐゴシック" charset="0"/>
                <a:cs typeface="ＭＳ Ｐゴシック" charset="0"/>
              </a:rPr>
              <a:t>Research career development</a:t>
            </a:r>
          </a:p>
          <a:p>
            <a:pPr>
              <a:buFont typeface="Arial"/>
              <a:buChar char="•"/>
              <a:defRPr/>
            </a:pPr>
            <a:endParaRPr lang="en-GB" sz="1200" dirty="0">
              <a:ea typeface="ＭＳ Ｐゴシック" charset="0"/>
              <a:cs typeface="ＭＳ Ｐゴシック" charset="0"/>
            </a:endParaRPr>
          </a:p>
          <a:p>
            <a:pPr>
              <a:buFont typeface="Arial"/>
              <a:buChar char="•"/>
              <a:defRPr/>
            </a:pPr>
            <a:r>
              <a:rPr lang="en-GB" dirty="0" smtClean="0">
                <a:ea typeface="ＭＳ Ｐゴシック" charset="0"/>
                <a:cs typeface="ＭＳ Ｐゴシック" charset="0"/>
              </a:rPr>
              <a:t>Portfolio of supported studies</a:t>
            </a:r>
            <a:endParaRPr lang="en-GB" dirty="0">
              <a:ea typeface="ＭＳ Ｐゴシック" charset="0"/>
              <a:cs typeface="ＭＳ Ｐゴシック" charset="0"/>
            </a:endParaRPr>
          </a:p>
          <a:p>
            <a:pPr>
              <a:buFont typeface="Arial"/>
              <a:buChar char="•"/>
              <a:defRPr/>
            </a:pPr>
            <a:endParaRPr lang="en-US" sz="2400" dirty="0">
              <a:ea typeface="ＭＳ Ｐゴシック" charset="0"/>
              <a:cs typeface="ＭＳ Ｐゴシック" charset="0"/>
            </a:endParaRPr>
          </a:p>
          <a:p>
            <a:endParaRPr lang="en-GB" dirty="0"/>
          </a:p>
        </p:txBody>
      </p:sp>
      <p:pic>
        <p:nvPicPr>
          <p:cNvPr id="5" name="Picture 5" descr="logo tiff.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9" y="5615914"/>
            <a:ext cx="2778121" cy="97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stretch>
            <a:fillRect/>
          </a:stretch>
        </p:blipFill>
        <p:spPr>
          <a:xfrm>
            <a:off x="4914900" y="1273175"/>
            <a:ext cx="3981570" cy="3813630"/>
          </a:xfrm>
          <a:prstGeom prst="rect">
            <a:avLst/>
          </a:prstGeom>
        </p:spPr>
      </p:pic>
    </p:spTree>
    <p:extLst>
      <p:ext uri="{BB962C8B-B14F-4D97-AF65-F5344CB8AC3E}">
        <p14:creationId xmlns:p14="http://schemas.microsoft.com/office/powerpoint/2010/main" val="1645966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1192</TotalTime>
  <Words>1834</Words>
  <Application>Microsoft Office PowerPoint</Application>
  <PresentationFormat>On-screen Show (4:3)</PresentationFormat>
  <Paragraphs>328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Patient, Carer and Public Involvement and Engagement in Anaesthesia Research</vt:lpstr>
      <vt:lpstr>Patient, Carer and Public Involvement and Engagement in Anaesthesia Research</vt:lpstr>
      <vt:lpstr>Definitions</vt:lpstr>
      <vt:lpstr>Definitions</vt:lpstr>
      <vt:lpstr>Roles for PCPIE in research</vt:lpstr>
      <vt:lpstr>The importance of PCPIE in research</vt:lpstr>
      <vt:lpstr>The importance of PCPIE in research</vt:lpstr>
      <vt:lpstr>About the NIHR - background</vt:lpstr>
      <vt:lpstr>About the NIHR - roles</vt:lpstr>
      <vt:lpstr>PCPIE – benefits for patients &amp; the public</vt:lpstr>
      <vt:lpstr>Positive impacts of PCPIE on research</vt:lpstr>
      <vt:lpstr>Positive impacts of PCPIE on research</vt:lpstr>
      <vt:lpstr>Supporting PCPIE in Anaesthesia Research</vt:lpstr>
      <vt:lpstr>About the NIAA and HSRC - Background</vt:lpstr>
      <vt:lpstr>About the NIAA and HSRC - Background</vt:lpstr>
      <vt:lpstr>National Institute of Academic Anaesthesia (NIAA)</vt:lpstr>
      <vt:lpstr>NIAA Health Services Research Centre (HSRC)</vt:lpstr>
      <vt:lpstr>NIAA / HSRC Patient, Carer and Public Involvement and Engagement Working Group</vt:lpstr>
      <vt:lpstr>NIAA / HSRC Patient, Carer and Public Involvement and Engagement Working Group</vt:lpstr>
      <vt:lpstr>NIAA / HSRC Patient, Carer and Public Involvement and Engagement Working Group</vt:lpstr>
      <vt:lpstr>Public involvement in Anaesthesia research priority setting</vt:lpstr>
      <vt:lpstr>PowerPoint Presentation</vt:lpstr>
      <vt:lpstr>Other ways of accessing PCPIE in Anaesthesia research</vt:lpstr>
      <vt:lpstr>Conclusions</vt:lpstr>
      <vt:lpstr>Sources of useful information (1)</vt:lpstr>
      <vt:lpstr>Sources of useful information (2)</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6 update</dc:title>
  <dc:creator>Mark Edwards</dc:creator>
  <cp:lastModifiedBy>Natalie Bell</cp:lastModifiedBy>
  <cp:revision>88</cp:revision>
  <cp:lastPrinted>2014-12-05T09:14:28Z</cp:lastPrinted>
  <dcterms:created xsi:type="dcterms:W3CDTF">2014-10-06T10:17:35Z</dcterms:created>
  <dcterms:modified xsi:type="dcterms:W3CDTF">2016-06-22T14:02:35Z</dcterms:modified>
</cp:coreProperties>
</file>